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75" r:id="rId2"/>
    <p:sldId id="276" r:id="rId3"/>
    <p:sldId id="277" r:id="rId4"/>
    <p:sldId id="278" r:id="rId5"/>
    <p:sldId id="279" r:id="rId6"/>
    <p:sldId id="274" r:id="rId7"/>
    <p:sldId id="280" r:id="rId8"/>
    <p:sldId id="290" r:id="rId9"/>
    <p:sldId id="287" r:id="rId10"/>
    <p:sldId id="282" r:id="rId11"/>
    <p:sldId id="262" r:id="rId12"/>
    <p:sldId id="283" r:id="rId13"/>
    <p:sldId id="263" r:id="rId14"/>
    <p:sldId id="267" r:id="rId15"/>
    <p:sldId id="284" r:id="rId16"/>
    <p:sldId id="285" r:id="rId17"/>
    <p:sldId id="288" r:id="rId18"/>
    <p:sldId id="268" r:id="rId19"/>
    <p:sldId id="269" r:id="rId20"/>
    <p:sldId id="270" r:id="rId21"/>
    <p:sldId id="271" r:id="rId22"/>
    <p:sldId id="289" r:id="rId23"/>
    <p:sldId id="264" r:id="rId24"/>
    <p:sldId id="265" r:id="rId25"/>
    <p:sldId id="266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BFC"/>
    <a:srgbClr val="979B94"/>
    <a:srgbClr val="969D96"/>
    <a:srgbClr val="9FA39D"/>
    <a:srgbClr val="919790"/>
    <a:srgbClr val="2196F3"/>
    <a:srgbClr val="353535"/>
    <a:srgbClr val="3396F4"/>
    <a:srgbClr val="F4F9FC"/>
    <a:srgbClr val="4C4C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8" autoAdjust="0"/>
    <p:restoredTop sz="75878" autoAdjust="0"/>
  </p:normalViewPr>
  <p:slideViewPr>
    <p:cSldViewPr snapToGrid="0">
      <p:cViewPr varScale="1">
        <p:scale>
          <a:sx n="125" d="100"/>
          <a:sy n="125" d="100"/>
        </p:scale>
        <p:origin x="31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23.jpeg>
</file>

<file path=ppt/media/image24.jpg>
</file>

<file path=ppt/media/image25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14D132-720B-4264-AF67-AB6F357A6D9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2960EE-F8AE-4E8A-A57A-CB8C569B8E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9618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여러분 안녕하십니까</a:t>
            </a:r>
            <a:r>
              <a:rPr lang="en-US" altLang="ko-KR" dirty="0" smtClean="0"/>
              <a:t>? </a:t>
            </a:r>
            <a:r>
              <a:rPr lang="ko-KR" altLang="en-US" dirty="0" err="1" smtClean="0"/>
              <a:t>이길현입니다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본격적인 소개에 앞서</a:t>
            </a:r>
            <a:endParaRPr lang="en-US" altLang="ko-KR" dirty="0" smtClean="0"/>
          </a:p>
          <a:p>
            <a:r>
              <a:rPr lang="ko-KR" altLang="en-US" dirty="0" smtClean="0"/>
              <a:t>교육장을 그리워 하며 예전 기억을 떠올려보죠</a:t>
            </a:r>
            <a:r>
              <a:rPr lang="en-US" altLang="ko-KR" dirty="0" smtClean="0"/>
              <a:t>.</a:t>
            </a:r>
          </a:p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02810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smtClean="0"/>
              <a:t>그러면 이제 </a:t>
            </a:r>
            <a:r>
              <a:rPr lang="en-US" altLang="ko-KR" baseline="0" dirty="0" smtClean="0"/>
              <a:t>HI SSAFY </a:t>
            </a:r>
            <a:r>
              <a:rPr lang="ko-KR" altLang="en-US" baseline="0" dirty="0" smtClean="0"/>
              <a:t>를 사용하는 모습을 보시겠습니다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(</a:t>
            </a:r>
            <a:r>
              <a:rPr lang="ko-KR" altLang="en-US" baseline="0" dirty="0" smtClean="0"/>
              <a:t>다음 짧은 영상</a:t>
            </a:r>
            <a:r>
              <a:rPr lang="en-US" altLang="ko-KR" baseline="0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6106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2960EE-F8AE-4E8A-A57A-CB8C569B8E3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68467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smtClean="0"/>
              <a:t>사용하는 모습을 보셨는데</a:t>
            </a:r>
            <a:r>
              <a:rPr lang="en-US" altLang="ko-KR" baseline="0" dirty="0" smtClean="0"/>
              <a:t>,</a:t>
            </a:r>
          </a:p>
          <a:p>
            <a:r>
              <a:rPr lang="ko-KR" altLang="en-US" baseline="0" dirty="0" smtClean="0"/>
              <a:t>다시 한 번 구체적인 페이지 설명과 함께 살펴보도록 하겠습니다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(</a:t>
            </a:r>
            <a:r>
              <a:rPr lang="ko-KR" altLang="en-US" baseline="0" dirty="0" smtClean="0"/>
              <a:t>다음</a:t>
            </a:r>
            <a:r>
              <a:rPr lang="en-US" altLang="ko-KR" baseline="0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51284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자</a:t>
            </a:r>
            <a:r>
              <a:rPr lang="en-US" altLang="ko-KR" dirty="0" smtClean="0"/>
              <a:t>, </a:t>
            </a:r>
            <a:r>
              <a:rPr lang="ko-KR" altLang="en-US" dirty="0" smtClean="0"/>
              <a:t>여기가 첫 </a:t>
            </a:r>
            <a:r>
              <a:rPr lang="ko-KR" altLang="en-US" dirty="0" err="1" smtClean="0"/>
              <a:t>페이진데요</a:t>
            </a:r>
            <a:r>
              <a:rPr lang="en-US" altLang="ko-KR" dirty="0" smtClean="0"/>
              <a:t>,</a:t>
            </a:r>
          </a:p>
          <a:p>
            <a:r>
              <a:rPr lang="en-US" altLang="ko-KR" dirty="0" smtClean="0"/>
              <a:t>HI</a:t>
            </a:r>
            <a:r>
              <a:rPr lang="en-US" altLang="ko-KR" baseline="0" dirty="0" smtClean="0"/>
              <a:t> SSAFY </a:t>
            </a:r>
            <a:r>
              <a:rPr lang="ko-KR" altLang="en-US" baseline="0" dirty="0" smtClean="0"/>
              <a:t>의 페이지 구성은 매우 단순합니다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첫 화면에는 현재 시각과 버튼 두 개만이 있는데요</a:t>
            </a:r>
            <a:r>
              <a:rPr lang="en-US" altLang="ko-KR" baseline="0" dirty="0" smtClean="0"/>
              <a:t>,</a:t>
            </a:r>
          </a:p>
          <a:p>
            <a:r>
              <a:rPr lang="ko-KR" altLang="en-US" baseline="0" dirty="0" smtClean="0"/>
              <a:t>먼저 얼굴을 등록하기 위해서</a:t>
            </a:r>
            <a:endParaRPr lang="en-US" altLang="ko-KR" baseline="0" dirty="0" smtClean="0"/>
          </a:p>
          <a:p>
            <a:r>
              <a:rPr lang="en-US" altLang="ko-KR" baseline="0" dirty="0" smtClean="0"/>
              <a:t>(</a:t>
            </a:r>
            <a:r>
              <a:rPr lang="ko-KR" altLang="en-US" baseline="0" dirty="0" smtClean="0"/>
              <a:t>애니메이션</a:t>
            </a:r>
            <a:r>
              <a:rPr lang="en-US" altLang="ko-KR" baseline="0" dirty="0" smtClean="0"/>
              <a:t>)</a:t>
            </a:r>
          </a:p>
          <a:p>
            <a:r>
              <a:rPr lang="ko-KR" altLang="en-US" baseline="0" dirty="0" smtClean="0"/>
              <a:t>아래 </a:t>
            </a:r>
            <a:r>
              <a:rPr lang="ko-KR" altLang="en-US" baseline="0" dirty="0" err="1" smtClean="0"/>
              <a:t>진청색</a:t>
            </a:r>
            <a:r>
              <a:rPr lang="ko-KR" altLang="en-US" baseline="0" dirty="0" smtClean="0"/>
              <a:t> 버튼을 눌러 들어가보죠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53733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이제 얼굴을 등록하기 위한 화면입니다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다음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빨간 박스 애니메이션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여기서는 빨간 박스로 표시된</a:t>
            </a:r>
            <a:endParaRPr lang="en-US" altLang="ko-KR" dirty="0" smtClean="0"/>
          </a:p>
          <a:p>
            <a:r>
              <a:rPr lang="ko-KR" altLang="en-US" dirty="0" smtClean="0"/>
              <a:t>카메라 화면이 나타납니다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얼굴을 중앙에 두고</a:t>
            </a:r>
            <a:endParaRPr lang="en-US" altLang="ko-KR" dirty="0" smtClean="0"/>
          </a:p>
          <a:p>
            <a:r>
              <a:rPr lang="ko-KR" altLang="en-US" dirty="0" smtClean="0"/>
              <a:t>사진을 클릭하면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다음 등록 화면 슬라이드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35671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보시는 바와 같이</a:t>
            </a:r>
            <a:endParaRPr lang="en-US" altLang="ko-KR" dirty="0" smtClean="0"/>
          </a:p>
          <a:p>
            <a:r>
              <a:rPr lang="ko-KR" altLang="en-US" dirty="0" smtClean="0"/>
              <a:t>찍은 사진을 확인할 수 있고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아래에는 교육생 정보를 넣도록 구성되어 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사진이 잘못된 경우</a:t>
            </a:r>
            <a:endParaRPr lang="en-US" altLang="ko-KR" dirty="0" smtClean="0"/>
          </a:p>
          <a:p>
            <a:r>
              <a:rPr lang="ko-KR" altLang="en-US" dirty="0" smtClean="0"/>
              <a:t>다시 찍기 버튼을 눌러</a:t>
            </a:r>
            <a:endParaRPr lang="en-US" altLang="ko-KR" dirty="0" smtClean="0"/>
          </a:p>
          <a:p>
            <a:r>
              <a:rPr lang="ko-KR" altLang="en-US" dirty="0" smtClean="0"/>
              <a:t>재촬영 할 수 있습니다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2960EE-F8AE-4E8A-A57A-CB8C569B8E3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96380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하지만 이미 등록된 경우라면</a:t>
            </a:r>
            <a:endParaRPr lang="en-US" altLang="ko-KR" dirty="0" smtClean="0"/>
          </a:p>
          <a:p>
            <a:r>
              <a:rPr lang="ko-KR" altLang="en-US" dirty="0" smtClean="0"/>
              <a:t>표시된 부분과 같이 메시지를 출력합니다</a:t>
            </a:r>
            <a:r>
              <a:rPr lang="en-US" altLang="ko-KR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2960EE-F8AE-4E8A-A57A-CB8C569B8E3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50370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이제</a:t>
            </a:r>
            <a:endParaRPr lang="en-US" altLang="ko-KR" dirty="0" smtClean="0"/>
          </a:p>
          <a:p>
            <a:r>
              <a:rPr lang="ko-KR" altLang="en-US" dirty="0" smtClean="0"/>
              <a:t>다시 첫 페이지로 돌아가서</a:t>
            </a:r>
            <a:endParaRPr lang="en-US" altLang="ko-KR" baseline="0" dirty="0" smtClean="0"/>
          </a:p>
          <a:p>
            <a:r>
              <a:rPr lang="ko-KR" altLang="en-US" dirty="0" err="1" smtClean="0"/>
              <a:t>입퇴실</a:t>
            </a:r>
            <a:r>
              <a:rPr lang="ko-KR" altLang="en-US" dirty="0" smtClean="0"/>
              <a:t> 체크를 위한 </a:t>
            </a:r>
            <a:r>
              <a:rPr lang="en-US" altLang="ko-KR" dirty="0" smtClean="0"/>
              <a:t>(</a:t>
            </a:r>
            <a:r>
              <a:rPr lang="ko-KR" altLang="en-US" dirty="0" smtClean="0"/>
              <a:t>체크하기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녹색 버튼을 누르고 들어가게 되면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다음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258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이와 같이</a:t>
            </a:r>
            <a:endParaRPr lang="en-US" altLang="ko-KR" dirty="0" smtClean="0"/>
          </a:p>
          <a:p>
            <a:r>
              <a:rPr lang="ko-KR" altLang="en-US" dirty="0" smtClean="0"/>
              <a:t>출결 처리를 위한 카메라 화면이 뜨게 되고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사전에 지역이 선택되어 있는 상태에서 얼굴을 비추면</a:t>
            </a:r>
            <a:endParaRPr lang="en-US" altLang="ko-KR" dirty="0" smtClean="0"/>
          </a:p>
          <a:p>
            <a:r>
              <a:rPr lang="ko-KR" altLang="en-US" dirty="0" smtClean="0"/>
              <a:t>해당 캠퍼스 교육생들의 출결 시각이 </a:t>
            </a:r>
            <a:r>
              <a:rPr lang="en-US" altLang="ko-KR" dirty="0" smtClean="0"/>
              <a:t>DB</a:t>
            </a:r>
            <a:r>
              <a:rPr lang="ko-KR" altLang="en-US" dirty="0" smtClean="0"/>
              <a:t>에 기록됩니다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입실 표시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입실 시에는 누가 입실했는지</a:t>
            </a:r>
            <a:r>
              <a:rPr lang="ko-KR" altLang="en-US" baseline="0" dirty="0" smtClean="0"/>
              <a:t> 이름과 학번이 좌측에 표시되고</a:t>
            </a:r>
            <a:r>
              <a:rPr lang="en-US" altLang="ko-KR" baseline="0" dirty="0" smtClean="0"/>
              <a:t>,</a:t>
            </a:r>
          </a:p>
          <a:p>
            <a:r>
              <a:rPr lang="en-US" altLang="ko-KR" baseline="0" dirty="0" smtClean="0"/>
              <a:t>(</a:t>
            </a:r>
            <a:r>
              <a:rPr lang="ko-KR" altLang="en-US" baseline="0" dirty="0" smtClean="0"/>
              <a:t>퇴실 표시</a:t>
            </a:r>
            <a:r>
              <a:rPr lang="en-US" altLang="ko-KR" baseline="0" dirty="0" smtClean="0"/>
              <a:t>)</a:t>
            </a:r>
          </a:p>
          <a:p>
            <a:r>
              <a:rPr lang="ko-KR" altLang="en-US" baseline="0" dirty="0" smtClean="0"/>
              <a:t>퇴실 시에는 우측에 이름과 학번이 표시됩니다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다음 관리자 페이지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대시보드</a:t>
            </a:r>
            <a:r>
              <a:rPr lang="en-US" altLang="ko-KR" dirty="0" smtClean="0"/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40817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여기부터는 운영프로</a:t>
            </a:r>
            <a:r>
              <a:rPr lang="ko-KR" altLang="en-US" baseline="0" dirty="0" smtClean="0"/>
              <a:t>만이 볼 수 있는 관리자 페이지입니다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좌측에 세 개 메뉴가 있고</a:t>
            </a:r>
            <a:endParaRPr lang="en-US" altLang="ko-KR" baseline="0" dirty="0" smtClean="0"/>
          </a:p>
          <a:p>
            <a:r>
              <a:rPr lang="ko-KR" altLang="en-US" baseline="0" dirty="0" smtClean="0"/>
              <a:t>우측에는 각 메뉴를 클릭했을 때 현황이 표시됩니다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먼저 대시보드에서는</a:t>
            </a:r>
            <a:endParaRPr lang="en-US" altLang="ko-KR" baseline="0" dirty="0" smtClean="0"/>
          </a:p>
          <a:p>
            <a:r>
              <a:rPr lang="ko-KR" altLang="en-US" baseline="0" dirty="0" smtClean="0"/>
              <a:t>지역별 출석률과 </a:t>
            </a:r>
            <a:r>
              <a:rPr lang="ko-KR" altLang="en-US" baseline="0" dirty="0" err="1" smtClean="0"/>
              <a:t>미입실자</a:t>
            </a:r>
            <a:r>
              <a:rPr lang="ko-KR" altLang="en-US" baseline="0" dirty="0" smtClean="0"/>
              <a:t> 현황이</a:t>
            </a:r>
            <a:endParaRPr lang="en-US" altLang="ko-KR" baseline="0" dirty="0" smtClean="0"/>
          </a:p>
          <a:p>
            <a:r>
              <a:rPr lang="ko-KR" altLang="en-US" baseline="0" dirty="0" smtClean="0"/>
              <a:t>원형그래프와 이름으로 각각 표시됩니다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(</a:t>
            </a:r>
            <a:r>
              <a:rPr lang="ko-KR" altLang="en-US" baseline="0" dirty="0" smtClean="0"/>
              <a:t>다음 반별 현황</a:t>
            </a:r>
            <a:r>
              <a:rPr lang="en-US" altLang="ko-KR" baseline="0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87945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우리가 아침에 교육장에 들어가면</a:t>
            </a:r>
            <a:endParaRPr lang="en-US" altLang="ko-KR" dirty="0" smtClean="0"/>
          </a:p>
          <a:p>
            <a:r>
              <a:rPr lang="ko-KR" altLang="en-US" dirty="0" smtClean="0"/>
              <a:t>노트북을 꺼내고</a:t>
            </a:r>
            <a:r>
              <a:rPr lang="ko-KR" altLang="en-US" baseline="0" dirty="0" smtClean="0"/>
              <a:t> 켜서</a:t>
            </a:r>
            <a:endParaRPr lang="en-US" altLang="ko-KR" baseline="0" dirty="0" smtClean="0"/>
          </a:p>
          <a:p>
            <a:r>
              <a:rPr lang="ko-KR" altLang="en-US" baseline="0" dirty="0" err="1" smtClean="0"/>
              <a:t>에듀싸피에</a:t>
            </a:r>
            <a:r>
              <a:rPr lang="ko-KR" altLang="en-US" baseline="0" dirty="0" smtClean="0"/>
              <a:t> 접속하여</a:t>
            </a:r>
            <a:endParaRPr lang="en-US" altLang="ko-KR" baseline="0" dirty="0" smtClean="0"/>
          </a:p>
          <a:p>
            <a:r>
              <a:rPr lang="ko-KR" altLang="en-US" baseline="0" dirty="0" smtClean="0"/>
              <a:t>입실 체크를 하게 되지요</a:t>
            </a:r>
            <a:endParaRPr lang="en-US" altLang="ko-KR" baseline="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2960EE-F8AE-4E8A-A57A-CB8C569B8E3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9794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이어서 반별 현황으로 이동하면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다음과 같이 나타나는데</a:t>
            </a:r>
            <a:endParaRPr lang="en-US" altLang="ko-KR" dirty="0" smtClean="0"/>
          </a:p>
          <a:p>
            <a:r>
              <a:rPr lang="ko-KR" altLang="en-US" dirty="0" smtClean="0"/>
              <a:t>이때 지역과 기수</a:t>
            </a:r>
            <a:r>
              <a:rPr lang="en-US" altLang="ko-KR" dirty="0" smtClean="0"/>
              <a:t>,</a:t>
            </a:r>
            <a:r>
              <a:rPr lang="ko-KR" altLang="en-US" dirty="0" smtClean="0"/>
              <a:t> 반을 설정하면</a:t>
            </a:r>
            <a:endParaRPr lang="en-US" altLang="ko-KR" dirty="0" smtClean="0"/>
          </a:p>
          <a:p>
            <a:r>
              <a:rPr lang="ko-KR" altLang="en-US" dirty="0" smtClean="0"/>
              <a:t>해당 반의 입실 현황을 확인할 수 있습니다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다음 개인별 현황</a:t>
            </a:r>
            <a:r>
              <a:rPr lang="en-US" altLang="ko-KR" dirty="0" smtClean="0"/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31771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마지막으로</a:t>
            </a:r>
            <a:endParaRPr lang="en-US" altLang="ko-KR" dirty="0" smtClean="0"/>
          </a:p>
          <a:p>
            <a:r>
              <a:rPr lang="ko-KR" altLang="en-US" dirty="0" smtClean="0"/>
              <a:t>개인별 현황 페이지에서는</a:t>
            </a:r>
            <a:endParaRPr lang="en-US" altLang="ko-KR" dirty="0" smtClean="0"/>
          </a:p>
          <a:p>
            <a:r>
              <a:rPr lang="ko-KR" altLang="en-US" dirty="0" smtClean="0"/>
              <a:t>인원 검색을 통해 출석률과 지각</a:t>
            </a:r>
            <a:r>
              <a:rPr lang="en-US" altLang="ko-KR" dirty="0" smtClean="0"/>
              <a:t>, </a:t>
            </a:r>
            <a:r>
              <a:rPr lang="ko-KR" altLang="en-US" dirty="0" smtClean="0"/>
              <a:t>조퇴</a:t>
            </a:r>
            <a:r>
              <a:rPr lang="en-US" altLang="ko-KR" dirty="0" smtClean="0"/>
              <a:t>, </a:t>
            </a:r>
            <a:r>
              <a:rPr lang="ko-KR" altLang="en-US" dirty="0" smtClean="0"/>
              <a:t>결석 횟수를 확인할 수 있고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해당 인원이 평균적으로 </a:t>
            </a:r>
            <a:r>
              <a:rPr lang="ko-KR" altLang="en-US" dirty="0" err="1" smtClean="0"/>
              <a:t>입퇴실하는</a:t>
            </a:r>
            <a:r>
              <a:rPr lang="ko-KR" altLang="en-US" dirty="0" smtClean="0"/>
              <a:t> 시각을 확인할 수 있어</a:t>
            </a:r>
            <a:endParaRPr lang="en-US" altLang="ko-KR" dirty="0" smtClean="0"/>
          </a:p>
          <a:p>
            <a:r>
              <a:rPr lang="ko-KR" altLang="en-US" dirty="0" smtClean="0"/>
              <a:t>이를 통해 지각 위험이 높은 인원을 예측할 수 있습니다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다음 시스템 소개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8007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지금까지는 </a:t>
            </a:r>
            <a:r>
              <a:rPr lang="en-US" altLang="ko-KR" dirty="0" smtClean="0"/>
              <a:t>HI SSAFY </a:t>
            </a:r>
            <a:r>
              <a:rPr lang="ko-KR" altLang="en-US" dirty="0" smtClean="0"/>
              <a:t>에서 사용할 수 있는 부분에 대해 말씀드렸고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이제부터는 시스템 구성 사항에 대해 말씀드리겠습니다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저희는 보시는 바와 같이 </a:t>
            </a:r>
            <a:r>
              <a:rPr lang="en-US" altLang="ko-KR" dirty="0" smtClean="0"/>
              <a:t>Nuxt.js</a:t>
            </a:r>
            <a:r>
              <a:rPr lang="en-US" altLang="ko-KR" baseline="0" dirty="0" smtClean="0"/>
              <a:t> framework </a:t>
            </a:r>
            <a:r>
              <a:rPr lang="ko-KR" altLang="en-US" baseline="0" dirty="0" smtClean="0"/>
              <a:t>를 이용하여 프론트를</a:t>
            </a:r>
            <a:r>
              <a:rPr lang="en-US" altLang="ko-KR" baseline="0" dirty="0" smtClean="0"/>
              <a:t>,</a:t>
            </a:r>
          </a:p>
          <a:p>
            <a:r>
              <a:rPr lang="en-US" altLang="ko-KR" baseline="0" dirty="0" smtClean="0"/>
              <a:t>Django </a:t>
            </a:r>
            <a:r>
              <a:rPr lang="ko-KR" altLang="en-US" baseline="0" dirty="0" smtClean="0"/>
              <a:t>와 </a:t>
            </a:r>
            <a:r>
              <a:rPr lang="en-US" altLang="ko-KR" baseline="0" dirty="0" smtClean="0"/>
              <a:t>MySQL </a:t>
            </a:r>
            <a:r>
              <a:rPr lang="ko-KR" altLang="en-US" baseline="0" dirty="0" smtClean="0"/>
              <a:t>을 이용하여 </a:t>
            </a:r>
            <a:r>
              <a:rPr lang="ko-KR" altLang="en-US" baseline="0" dirty="0" err="1" smtClean="0"/>
              <a:t>백엔드와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DB </a:t>
            </a:r>
            <a:r>
              <a:rPr lang="ko-KR" altLang="en-US" baseline="0" dirty="0" smtClean="0"/>
              <a:t>를 구성하였고</a:t>
            </a:r>
            <a:r>
              <a:rPr lang="en-US" altLang="ko-KR" baseline="0" dirty="0" smtClean="0"/>
              <a:t>,</a:t>
            </a:r>
          </a:p>
          <a:p>
            <a:r>
              <a:rPr lang="en-US" altLang="ko-KR" baseline="0" dirty="0" smtClean="0"/>
              <a:t>AWS </a:t>
            </a:r>
            <a:r>
              <a:rPr lang="ko-KR" altLang="en-US" baseline="0" dirty="0" err="1" smtClean="0"/>
              <a:t>웹서버</a:t>
            </a:r>
            <a:r>
              <a:rPr lang="ko-KR" altLang="en-US" baseline="0" dirty="0" smtClean="0"/>
              <a:t> 연결을 위하여</a:t>
            </a:r>
            <a:endParaRPr lang="en-US" altLang="ko-KR" baseline="0" dirty="0" smtClean="0"/>
          </a:p>
          <a:p>
            <a:r>
              <a:rPr lang="en-US" altLang="ko-KR" baseline="0" dirty="0" smtClean="0"/>
              <a:t>Nginx </a:t>
            </a:r>
            <a:r>
              <a:rPr lang="ko-KR" altLang="en-US" baseline="0" dirty="0" smtClean="0"/>
              <a:t>와 </a:t>
            </a:r>
            <a:r>
              <a:rPr lang="en-US" altLang="ko-KR" baseline="0" dirty="0" err="1" smtClean="0"/>
              <a:t>Gunicorn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을 사용하였습니다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또한 </a:t>
            </a:r>
            <a:r>
              <a:rPr lang="en-US" altLang="ko-KR" baseline="0" dirty="0" smtClean="0"/>
              <a:t>Let’s Encrypt </a:t>
            </a:r>
            <a:r>
              <a:rPr lang="ko-KR" altLang="en-US" baseline="0" dirty="0" smtClean="0"/>
              <a:t>를 통해 </a:t>
            </a:r>
            <a:r>
              <a:rPr lang="en-US" altLang="ko-KR" baseline="0" dirty="0" smtClean="0"/>
              <a:t>SSL </a:t>
            </a:r>
            <a:r>
              <a:rPr lang="ko-KR" altLang="en-US" baseline="0" dirty="0" smtClean="0"/>
              <a:t>인증까지 완료하였습니다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2960EE-F8AE-4E8A-A57A-CB8C569B8E34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7777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smtClean="0"/>
              <a:t>대략적인 구조는 다음과 같습니다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교육생이 카메라로 얼굴을 인식하면</a:t>
            </a:r>
            <a:endParaRPr lang="en-US" altLang="ko-KR" baseline="0" dirty="0" smtClean="0"/>
          </a:p>
          <a:p>
            <a:r>
              <a:rPr lang="ko-KR" altLang="en-US" baseline="0" dirty="0" err="1" smtClean="0"/>
              <a:t>웹서버와</a:t>
            </a:r>
            <a:r>
              <a:rPr lang="ko-KR" altLang="en-US" baseline="0" dirty="0" smtClean="0"/>
              <a:t> </a:t>
            </a:r>
            <a:r>
              <a:rPr lang="en-US" altLang="ko-KR" baseline="0" dirty="0" err="1" smtClean="0"/>
              <a:t>Gunicorn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을 통해</a:t>
            </a:r>
            <a:endParaRPr lang="en-US" altLang="ko-KR" baseline="0" dirty="0" smtClean="0"/>
          </a:p>
          <a:p>
            <a:r>
              <a:rPr lang="en-US" altLang="ko-KR" baseline="0" dirty="0" smtClean="0"/>
              <a:t>Django </a:t>
            </a:r>
            <a:r>
              <a:rPr lang="ko-KR" altLang="en-US" baseline="0" dirty="0" smtClean="0"/>
              <a:t>에 명령하면</a:t>
            </a:r>
            <a:r>
              <a:rPr lang="en-US" altLang="ko-KR" baseline="0" dirty="0" smtClean="0"/>
              <a:t>,</a:t>
            </a:r>
          </a:p>
          <a:p>
            <a:r>
              <a:rPr lang="en-US" altLang="ko-KR" baseline="0" dirty="0" smtClean="0"/>
              <a:t>MySQL </a:t>
            </a:r>
            <a:r>
              <a:rPr lang="ko-KR" altLang="en-US" baseline="0" dirty="0" smtClean="0"/>
              <a:t>에서 데이터를 기록합니다</a:t>
            </a:r>
            <a:endParaRPr lang="en-US" altLang="ko-KR" baseline="0" dirty="0" smtClean="0"/>
          </a:p>
          <a:p>
            <a:r>
              <a:rPr lang="ko-KR" altLang="en-US" baseline="0" dirty="0" err="1" smtClean="0"/>
              <a:t>운영프로는</a:t>
            </a:r>
            <a:r>
              <a:rPr lang="ko-KR" altLang="en-US" baseline="0" dirty="0" smtClean="0"/>
              <a:t> 브라우저를 통해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접속하면</a:t>
            </a:r>
            <a:endParaRPr lang="en-US" altLang="ko-KR" baseline="0" dirty="0" smtClean="0"/>
          </a:p>
          <a:p>
            <a:r>
              <a:rPr lang="en-US" altLang="ko-KR" baseline="0" dirty="0" smtClean="0"/>
              <a:t>MySQL </a:t>
            </a:r>
            <a:r>
              <a:rPr lang="ko-KR" altLang="en-US" baseline="0" dirty="0" smtClean="0"/>
              <a:t>에 기록된 데이터를</a:t>
            </a:r>
            <a:endParaRPr lang="en-US" altLang="ko-KR" baseline="0" dirty="0" smtClean="0"/>
          </a:p>
          <a:p>
            <a:r>
              <a:rPr lang="ko-KR" altLang="en-US" baseline="0" dirty="0" err="1" smtClean="0"/>
              <a:t>웹서버를</a:t>
            </a:r>
            <a:r>
              <a:rPr lang="ko-KR" altLang="en-US" baseline="0" dirty="0" smtClean="0"/>
              <a:t> 통해 열람할 수 있습니다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(</a:t>
            </a:r>
            <a:r>
              <a:rPr lang="ko-KR" altLang="en-US" baseline="0" dirty="0" smtClean="0"/>
              <a:t>다음 팀원 소개</a:t>
            </a:r>
            <a:r>
              <a:rPr lang="en-US" altLang="ko-KR" baseline="0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0170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저희 팀 이름은 </a:t>
            </a:r>
            <a:r>
              <a:rPr lang="en-US" altLang="ko-KR" dirty="0" smtClean="0"/>
              <a:t>5</a:t>
            </a:r>
            <a:r>
              <a:rPr lang="ko-KR" altLang="en-US" dirty="0" smtClean="0"/>
              <a:t>학년 </a:t>
            </a:r>
            <a:r>
              <a:rPr lang="en-US" altLang="ko-KR" dirty="0" smtClean="0"/>
              <a:t>1</a:t>
            </a:r>
            <a:r>
              <a:rPr lang="ko-KR" altLang="en-US" dirty="0" smtClean="0"/>
              <a:t>반입니다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저희는 최초 </a:t>
            </a:r>
            <a:r>
              <a:rPr lang="en-US" altLang="ko-KR" dirty="0" smtClean="0"/>
              <a:t>6</a:t>
            </a:r>
            <a:r>
              <a:rPr lang="ko-KR" altLang="en-US" dirty="0" smtClean="0"/>
              <a:t>명으로 시작했지만</a:t>
            </a:r>
            <a:endParaRPr lang="en-US" altLang="ko-KR" dirty="0" smtClean="0"/>
          </a:p>
          <a:p>
            <a:r>
              <a:rPr lang="ko-KR" altLang="en-US" dirty="0" smtClean="0"/>
              <a:t>인원 조정으로 </a:t>
            </a:r>
            <a:r>
              <a:rPr lang="en-US" altLang="ko-KR" dirty="0" smtClean="0"/>
              <a:t>5</a:t>
            </a:r>
            <a:r>
              <a:rPr lang="ko-KR" altLang="en-US" dirty="0" smtClean="0"/>
              <a:t>명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또 누군가의 취업으로 </a:t>
            </a:r>
            <a:r>
              <a:rPr lang="en-US" altLang="ko-KR" dirty="0" smtClean="0"/>
              <a:t>4</a:t>
            </a:r>
            <a:r>
              <a:rPr lang="ko-KR" altLang="en-US" dirty="0" smtClean="0"/>
              <a:t>명으로 줄어</a:t>
            </a:r>
            <a:endParaRPr lang="en-US" altLang="ko-KR" dirty="0" smtClean="0"/>
          </a:p>
          <a:p>
            <a:r>
              <a:rPr lang="ko-KR" altLang="en-US" dirty="0" smtClean="0"/>
              <a:t>현재의 진용을 갖추게 됐습니다</a:t>
            </a:r>
            <a:r>
              <a:rPr lang="en-US" altLang="ko-KR" dirty="0" smtClean="0"/>
              <a:t>.</a:t>
            </a:r>
            <a:br>
              <a:rPr lang="en-US" altLang="ko-KR" dirty="0" smtClean="0"/>
            </a:br>
            <a:r>
              <a:rPr lang="ko-KR" altLang="en-US" dirty="0" smtClean="0"/>
              <a:t>인</a:t>
            </a:r>
            <a:r>
              <a:rPr lang="ko-KR" altLang="en-US" baseline="0" dirty="0" smtClean="0"/>
              <a:t>원 조정 시에 </a:t>
            </a:r>
            <a:r>
              <a:rPr lang="en-US" altLang="ko-KR" baseline="0" dirty="0" smtClean="0"/>
              <a:t>5</a:t>
            </a:r>
            <a:r>
              <a:rPr lang="ko-KR" altLang="en-US" baseline="0" dirty="0" smtClean="0"/>
              <a:t>명에서 </a:t>
            </a:r>
            <a:r>
              <a:rPr lang="en-US" altLang="ko-KR" baseline="0" dirty="0" smtClean="0"/>
              <a:t>-1</a:t>
            </a:r>
            <a:r>
              <a:rPr lang="ko-KR" altLang="en-US" baseline="0" dirty="0" smtClean="0"/>
              <a:t>명 되어</a:t>
            </a:r>
            <a:endParaRPr lang="en-US" altLang="ko-KR" baseline="0" dirty="0" smtClean="0"/>
          </a:p>
          <a:p>
            <a:r>
              <a:rPr lang="en-US" altLang="ko-KR" baseline="0" dirty="0" smtClean="0"/>
              <a:t>5-1</a:t>
            </a:r>
            <a:r>
              <a:rPr lang="ko-KR" altLang="en-US" baseline="0" dirty="0" smtClean="0"/>
              <a:t>로 표시했더니</a:t>
            </a:r>
            <a:endParaRPr lang="en-US" altLang="ko-KR" baseline="0" dirty="0" smtClean="0"/>
          </a:p>
          <a:p>
            <a:r>
              <a:rPr lang="en-US" altLang="ko-KR" baseline="0" dirty="0" smtClean="0"/>
              <a:t>5</a:t>
            </a:r>
            <a:r>
              <a:rPr lang="ko-KR" altLang="en-US" baseline="0" dirty="0" smtClean="0"/>
              <a:t>학년 </a:t>
            </a:r>
            <a:r>
              <a:rPr lang="en-US" altLang="ko-KR" baseline="0" dirty="0" smtClean="0"/>
              <a:t>1</a:t>
            </a:r>
            <a:r>
              <a:rPr lang="ko-KR" altLang="en-US" baseline="0" dirty="0" smtClean="0"/>
              <a:t>반으로 되었습니다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저희 팀에서 각자 담당한 사항은 보시는 바와 같습니다</a:t>
            </a:r>
            <a:r>
              <a:rPr lang="en-US" altLang="ko-KR" baseline="0" smtClean="0"/>
              <a:t>.</a:t>
            </a:r>
            <a:endParaRPr lang="en-US" altLang="ko-KR" dirty="0" smtClean="0"/>
          </a:p>
          <a:p>
            <a:r>
              <a:rPr lang="ko-KR" altLang="en-US" dirty="0" smtClean="0"/>
              <a:t>이번 프로젝트를</a:t>
            </a:r>
            <a:r>
              <a:rPr lang="ko-KR" altLang="en-US" baseline="0" dirty="0" smtClean="0"/>
              <a:t> 진행하면서</a:t>
            </a:r>
            <a:endParaRPr lang="en-US" altLang="ko-KR" baseline="0" dirty="0" smtClean="0"/>
          </a:p>
          <a:p>
            <a:r>
              <a:rPr lang="ko-KR" altLang="en-US" baseline="0" dirty="0" smtClean="0"/>
              <a:t>업무는 많은데 사람이 없어</a:t>
            </a:r>
            <a:endParaRPr lang="en-US" altLang="ko-KR" baseline="0" dirty="0" smtClean="0"/>
          </a:p>
          <a:p>
            <a:r>
              <a:rPr lang="ko-KR" altLang="en-US" baseline="0" dirty="0" smtClean="0"/>
              <a:t>팀원들 모두가 정말 많이 고생했습니다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이 자리를 빌어 팀원 여러분께 고맙다는 말을 전합니다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(</a:t>
            </a:r>
            <a:r>
              <a:rPr lang="ko-KR" altLang="en-US" baseline="0" dirty="0" smtClean="0"/>
              <a:t>다음</a:t>
            </a:r>
            <a:r>
              <a:rPr lang="en-US" altLang="ko-KR" baseline="0" dirty="0" smtClean="0"/>
              <a:t>)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89420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자</a:t>
            </a:r>
            <a:r>
              <a:rPr lang="en-US" altLang="ko-KR" dirty="0" smtClean="0"/>
              <a:t>, </a:t>
            </a:r>
            <a:r>
              <a:rPr lang="ko-KR" altLang="en-US" dirty="0" smtClean="0"/>
              <a:t>지금까지 준비한 내용 모두 말씀드렸습니다</a:t>
            </a:r>
            <a:r>
              <a:rPr lang="en-US" altLang="ko-KR" dirty="0" smtClean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저희가 마련한 이 서비스를 사용할 수</a:t>
            </a:r>
            <a:r>
              <a:rPr lang="ko-KR" altLang="en-US" baseline="0" dirty="0" smtClean="0"/>
              <a:t> 있다면 좋겠습니다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  <a:p>
            <a:r>
              <a:rPr lang="ko-KR" altLang="en-US" dirty="0" err="1" smtClean="0"/>
              <a:t>이길현이었습니다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발표를 마칩니다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여러분 고맙습니다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끝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4619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1</a:t>
            </a:r>
            <a:r>
              <a:rPr lang="ko-KR" altLang="en-US" dirty="0" smtClean="0"/>
              <a:t>학기</a:t>
            </a:r>
            <a:r>
              <a:rPr lang="ko-KR" altLang="en-US" baseline="0" dirty="0" smtClean="0"/>
              <a:t> 때도 마찬가지로</a:t>
            </a:r>
            <a:endParaRPr lang="en-US" altLang="ko-KR" baseline="0" dirty="0" smtClean="0"/>
          </a:p>
          <a:p>
            <a:r>
              <a:rPr lang="ko-KR" altLang="en-US" baseline="0" dirty="0" smtClean="0"/>
              <a:t>데스크톱 </a:t>
            </a:r>
            <a:r>
              <a:rPr lang="en-US" altLang="ko-KR" baseline="0" dirty="0" smtClean="0"/>
              <a:t>PC </a:t>
            </a:r>
            <a:r>
              <a:rPr lang="ko-KR" altLang="en-US" baseline="0" dirty="0" smtClean="0"/>
              <a:t>를 켠 다음 </a:t>
            </a:r>
            <a:r>
              <a:rPr lang="ko-KR" altLang="en-US" baseline="0" dirty="0" err="1" smtClean="0"/>
              <a:t>로그인을</a:t>
            </a:r>
            <a:r>
              <a:rPr lang="ko-KR" altLang="en-US" baseline="0" dirty="0" smtClean="0"/>
              <a:t> 해서</a:t>
            </a:r>
            <a:endParaRPr lang="en-US" altLang="ko-KR" baseline="0" dirty="0" smtClean="0"/>
          </a:p>
          <a:p>
            <a:r>
              <a:rPr lang="ko-KR" altLang="en-US" baseline="0" dirty="0" err="1" smtClean="0"/>
              <a:t>입퇴실</a:t>
            </a:r>
            <a:r>
              <a:rPr lang="ko-KR" altLang="en-US" baseline="0" dirty="0" smtClean="0"/>
              <a:t> 체크를 했었던 것 기억하실 겁니다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그 와중에 안 온 사람을 대신 확인처리하여</a:t>
            </a:r>
            <a:endParaRPr lang="en-US" altLang="ko-KR" baseline="0" dirty="0" smtClean="0"/>
          </a:p>
          <a:p>
            <a:r>
              <a:rPr lang="ko-KR" altLang="en-US" baseline="0" dirty="0" err="1" smtClean="0"/>
              <a:t>퇴소당하는</a:t>
            </a:r>
            <a:r>
              <a:rPr lang="ko-KR" altLang="en-US" baseline="0" dirty="0" smtClean="0"/>
              <a:t> 경우도 보았던 적이 있습니다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2960EE-F8AE-4E8A-A57A-CB8C569B8E3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42699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화면에서는 공가로 표시되어 있지만</a:t>
            </a:r>
            <a:endParaRPr lang="en-US" altLang="ko-KR" dirty="0" smtClean="0"/>
          </a:p>
          <a:p>
            <a:r>
              <a:rPr lang="ko-KR" altLang="en-US" dirty="0" smtClean="0"/>
              <a:t>지각 사례가 발생한다면</a:t>
            </a:r>
            <a:endParaRPr lang="en-US" altLang="ko-KR" dirty="0" smtClean="0"/>
          </a:p>
          <a:p>
            <a:r>
              <a:rPr lang="ko-KR" altLang="en-US" dirty="0" smtClean="0"/>
              <a:t>교육생이 소명을 작성하고</a:t>
            </a:r>
            <a:r>
              <a:rPr lang="en-US" altLang="ko-KR" dirty="0" smtClean="0"/>
              <a:t>,</a:t>
            </a:r>
          </a:p>
          <a:p>
            <a:r>
              <a:rPr lang="ko-KR" altLang="en-US" dirty="0" err="1" smtClean="0"/>
              <a:t>운영프로께서</a:t>
            </a:r>
            <a:r>
              <a:rPr lang="ko-KR" altLang="en-US" dirty="0" smtClean="0"/>
              <a:t> 내용을 검토한 후</a:t>
            </a:r>
            <a:endParaRPr lang="en-US" altLang="ko-KR" dirty="0" smtClean="0"/>
          </a:p>
          <a:p>
            <a:r>
              <a:rPr lang="ko-KR" altLang="en-US" dirty="0" smtClean="0"/>
              <a:t>승인</a:t>
            </a:r>
            <a:r>
              <a:rPr lang="en-US" altLang="ko-KR" dirty="0" smtClean="0"/>
              <a:t>/</a:t>
            </a:r>
            <a:r>
              <a:rPr lang="ko-KR" altLang="en-US" dirty="0" smtClean="0"/>
              <a:t>반려하는 절차로 진행돼</a:t>
            </a:r>
            <a:endParaRPr lang="en-US" altLang="ko-KR" dirty="0" smtClean="0"/>
          </a:p>
          <a:p>
            <a:r>
              <a:rPr lang="ko-KR" altLang="en-US" dirty="0" smtClean="0"/>
              <a:t>반려되는 경우 소명 절차가 반복되는</a:t>
            </a:r>
            <a:endParaRPr lang="en-US" altLang="ko-KR" dirty="0" smtClean="0"/>
          </a:p>
          <a:p>
            <a:r>
              <a:rPr lang="ko-KR" altLang="en-US" dirty="0" smtClean="0"/>
              <a:t>모두가 불편한 상황이 발생합니다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다음</a:t>
            </a:r>
            <a:r>
              <a:rPr lang="en-US" altLang="ko-KR" dirty="0" smtClean="0"/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2960EE-F8AE-4E8A-A57A-CB8C569B8E3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9095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그래서 기존의 보고 계신 화면에서 빨갛게 표시된 곳을</a:t>
            </a:r>
            <a:endParaRPr lang="en-US" altLang="ko-KR" dirty="0" smtClean="0"/>
          </a:p>
          <a:p>
            <a:r>
              <a:rPr lang="ko-KR" altLang="en-US" dirty="0" smtClean="0"/>
              <a:t>교육생이 누르지 않고도 </a:t>
            </a:r>
            <a:r>
              <a:rPr lang="en-US" altLang="ko-KR" dirty="0" smtClean="0"/>
              <a:t>(</a:t>
            </a:r>
            <a:r>
              <a:rPr lang="ko-KR" altLang="en-US" dirty="0" smtClean="0"/>
              <a:t>체크</a:t>
            </a:r>
            <a:r>
              <a:rPr lang="en-US" altLang="ko-KR" dirty="0" smtClean="0"/>
              <a:t>)</a:t>
            </a:r>
            <a:r>
              <a:rPr lang="ko-KR" altLang="en-US" dirty="0" smtClean="0"/>
              <a:t> 입</a:t>
            </a:r>
            <a:r>
              <a:rPr lang="en-US" altLang="ko-KR" dirty="0" smtClean="0"/>
              <a:t>/</a:t>
            </a:r>
            <a:r>
              <a:rPr lang="ko-KR" altLang="en-US" dirty="0" smtClean="0"/>
              <a:t>퇴실할 방법은 없을까</a:t>
            </a:r>
            <a:r>
              <a:rPr lang="en-US" altLang="ko-KR" dirty="0" smtClean="0"/>
              <a:t>..</a:t>
            </a:r>
          </a:p>
          <a:p>
            <a:r>
              <a:rPr lang="ko-KR" altLang="en-US" dirty="0" smtClean="0"/>
              <a:t>소명 거리를 덜 만들어</a:t>
            </a:r>
            <a:r>
              <a:rPr lang="ko-KR" altLang="en-US" baseline="0" dirty="0" smtClean="0"/>
              <a:t> 나와 </a:t>
            </a:r>
            <a:r>
              <a:rPr lang="ko-KR" altLang="en-US" baseline="0" dirty="0" err="1" smtClean="0"/>
              <a:t>운영프로님</a:t>
            </a:r>
            <a:r>
              <a:rPr lang="ko-KR" altLang="en-US" baseline="0" dirty="0" smtClean="0"/>
              <a:t> 모두의 잔업을 줄일</a:t>
            </a:r>
            <a:r>
              <a:rPr lang="ko-KR" altLang="en-US" dirty="0" smtClean="0"/>
              <a:t> 방법은 없을까</a:t>
            </a:r>
            <a:r>
              <a:rPr lang="en-US" altLang="ko-KR" dirty="0" smtClean="0"/>
              <a:t>..</a:t>
            </a:r>
          </a:p>
          <a:p>
            <a:r>
              <a:rPr lang="ko-KR" altLang="en-US" dirty="0" smtClean="0"/>
              <a:t>여러 고민을 거듭한 끝에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다음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2960EE-F8AE-4E8A-A57A-CB8C569B8E3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0209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smtClean="0"/>
              <a:t>SSAFY </a:t>
            </a:r>
            <a:r>
              <a:rPr lang="ko-KR" altLang="en-US" baseline="0" dirty="0" smtClean="0"/>
              <a:t>에서 사용할 수 있는</a:t>
            </a:r>
            <a:endParaRPr lang="en-US" altLang="ko-KR" baseline="0" dirty="0" smtClean="0"/>
          </a:p>
          <a:p>
            <a:r>
              <a:rPr lang="ko-KR" altLang="en-US" baseline="0" dirty="0" smtClean="0"/>
              <a:t>얼굴인식 기반의 인원 관리 서비스인</a:t>
            </a:r>
            <a:endParaRPr lang="en-US" altLang="ko-KR" baseline="0" dirty="0" smtClean="0"/>
          </a:p>
          <a:p>
            <a:r>
              <a:rPr lang="en-US" altLang="ko-KR" baseline="0" dirty="0" smtClean="0"/>
              <a:t>HI SSAFY </a:t>
            </a:r>
            <a:r>
              <a:rPr lang="ko-KR" altLang="en-US" baseline="0" dirty="0" smtClean="0"/>
              <a:t>를 준비하였습니다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(</a:t>
            </a:r>
            <a:r>
              <a:rPr lang="ko-KR" altLang="en-US" baseline="0" dirty="0" smtClean="0"/>
              <a:t>다음</a:t>
            </a:r>
            <a:r>
              <a:rPr lang="en-US" altLang="ko-KR" baseline="0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01087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그렇다면 왜 </a:t>
            </a:r>
            <a:r>
              <a:rPr lang="en-US" altLang="ko-KR" dirty="0" smtClean="0"/>
              <a:t>HI SSAFY </a:t>
            </a:r>
            <a:r>
              <a:rPr lang="ko-KR" altLang="en-US" dirty="0" smtClean="0"/>
              <a:t>를 사용해야 할까요</a:t>
            </a:r>
            <a:r>
              <a:rPr lang="en-US" altLang="ko-KR" dirty="0" smtClean="0"/>
              <a:t>,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다음</a:t>
            </a:r>
            <a:r>
              <a:rPr lang="en-US" altLang="ko-KR" dirty="0" smtClean="0"/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2960EE-F8AE-4E8A-A57A-CB8C569B8E3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61962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기존 방식에서는</a:t>
            </a:r>
            <a:endParaRPr lang="en-US" altLang="ko-KR" dirty="0" smtClean="0"/>
          </a:p>
          <a:p>
            <a:r>
              <a:rPr lang="en-US" altLang="ko-KR" dirty="0" smtClean="0"/>
              <a:t>ID </a:t>
            </a:r>
            <a:r>
              <a:rPr lang="ko-KR" altLang="en-US" dirty="0" smtClean="0"/>
              <a:t>나 </a:t>
            </a:r>
            <a:r>
              <a:rPr lang="en-US" altLang="ko-KR" dirty="0" smtClean="0"/>
              <a:t>PW </a:t>
            </a:r>
            <a:r>
              <a:rPr lang="ko-KR" altLang="en-US" dirty="0" smtClean="0"/>
              <a:t>를 아는 사람은</a:t>
            </a:r>
            <a:endParaRPr lang="en-US" altLang="ko-KR" dirty="0" smtClean="0"/>
          </a:p>
          <a:p>
            <a:r>
              <a:rPr lang="ko-KR" altLang="en-US" dirty="0" smtClean="0"/>
              <a:t>체계에 접속이 가능해서</a:t>
            </a:r>
            <a:endParaRPr lang="en-US" altLang="ko-KR" dirty="0" smtClean="0"/>
          </a:p>
          <a:p>
            <a:r>
              <a:rPr lang="ko-KR" altLang="en-US" dirty="0" smtClean="0"/>
              <a:t>출결 확인을 할 수 있기 때문에 </a:t>
            </a:r>
            <a:r>
              <a:rPr lang="ko-KR" altLang="en-US" dirty="0" err="1" smtClean="0"/>
              <a:t>부정출결</a:t>
            </a:r>
            <a:r>
              <a:rPr lang="ko-KR" altLang="en-US" dirty="0" smtClean="0"/>
              <a:t> 위험이 있습니다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2. </a:t>
            </a:r>
            <a:r>
              <a:rPr lang="ko-KR" altLang="en-US" dirty="0" smtClean="0"/>
              <a:t>또한 교육생이 </a:t>
            </a:r>
            <a:r>
              <a:rPr lang="en-US" altLang="ko-KR" dirty="0" smtClean="0"/>
              <a:t>09:00 </a:t>
            </a:r>
            <a:r>
              <a:rPr lang="ko-KR" altLang="en-US" dirty="0" smtClean="0"/>
              <a:t>전에</a:t>
            </a:r>
            <a:endParaRPr lang="en-US" altLang="ko-KR" dirty="0" smtClean="0"/>
          </a:p>
          <a:p>
            <a:r>
              <a:rPr lang="ko-KR" altLang="en-US" dirty="0" smtClean="0"/>
              <a:t>교육장에 입장하였지만</a:t>
            </a:r>
            <a:r>
              <a:rPr lang="en-US" altLang="ko-KR" dirty="0" smtClean="0"/>
              <a:t>,</a:t>
            </a:r>
            <a:r>
              <a:rPr lang="en-US" altLang="ko-KR" baseline="0" dirty="0" smtClean="0"/>
              <a:t> </a:t>
            </a:r>
            <a:r>
              <a:rPr lang="ko-KR" altLang="en-US" dirty="0" smtClean="0"/>
              <a:t>어떠한 이유로</a:t>
            </a:r>
            <a:endParaRPr lang="en-US" altLang="ko-KR" dirty="0" smtClean="0"/>
          </a:p>
          <a:p>
            <a:r>
              <a:rPr lang="ko-KR" altLang="en-US" dirty="0" smtClean="0"/>
              <a:t>입실 처리를 </a:t>
            </a:r>
            <a:r>
              <a:rPr lang="ko-KR" altLang="en-US" dirty="0" err="1" smtClean="0"/>
              <a:t>잊고누르지</a:t>
            </a:r>
            <a:r>
              <a:rPr lang="ko-KR" altLang="en-US" dirty="0" smtClean="0"/>
              <a:t> 않는 경우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또는 퇴실을 누르지 않고 가는 경우가 있어</a:t>
            </a:r>
            <a:endParaRPr lang="en-US" altLang="ko-KR" dirty="0" smtClean="0"/>
          </a:p>
          <a:p>
            <a:r>
              <a:rPr lang="ko-KR" altLang="en-US" dirty="0" smtClean="0"/>
              <a:t>이를 별도 소명을 통해서 바로 잡아야 하는 수고로움이 생깁니다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3. </a:t>
            </a:r>
            <a:r>
              <a:rPr lang="ko-KR" altLang="en-US" dirty="0" smtClean="0"/>
              <a:t>이에 따라 소명 내용이 양식에 맞게 작성됐는지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내용은 적절한지 </a:t>
            </a:r>
            <a:r>
              <a:rPr lang="ko-KR" altLang="en-US" dirty="0" err="1" smtClean="0"/>
              <a:t>운영프로께서</a:t>
            </a:r>
            <a:r>
              <a:rPr lang="ko-KR" altLang="en-US" dirty="0" smtClean="0"/>
              <a:t> 검토를 하는 절차로</a:t>
            </a:r>
            <a:endParaRPr lang="en-US" altLang="ko-KR" dirty="0" smtClean="0"/>
          </a:p>
          <a:p>
            <a:r>
              <a:rPr lang="ko-KR" altLang="en-US" dirty="0" smtClean="0"/>
              <a:t>기본 고유 업무에 예측하지 못한 추가 업무가 생기게 됩니다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4. </a:t>
            </a:r>
            <a:r>
              <a:rPr lang="ko-KR" altLang="en-US" dirty="0" err="1" smtClean="0"/>
              <a:t>운영프로의</a:t>
            </a:r>
            <a:r>
              <a:rPr lang="ko-KR" altLang="en-US" dirty="0" smtClean="0"/>
              <a:t> 시선에서 지각을 자주 할 것 같은 인원을</a:t>
            </a:r>
            <a:endParaRPr lang="en-US" altLang="ko-KR" dirty="0" smtClean="0"/>
          </a:p>
          <a:p>
            <a:r>
              <a:rPr lang="ko-KR" altLang="en-US" dirty="0" smtClean="0"/>
              <a:t>예측하기 어려워</a:t>
            </a:r>
            <a:r>
              <a:rPr lang="ko-KR" altLang="en-US" baseline="0" dirty="0" smtClean="0"/>
              <a:t> 앞서 언급된 어려움은 계속 반복</a:t>
            </a:r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다음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2960EE-F8AE-4E8A-A57A-CB8C569B8E3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52087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반면 「</a:t>
            </a:r>
            <a:r>
              <a:rPr lang="en-US" altLang="ko-KR" dirty="0" smtClean="0"/>
              <a:t>HI</a:t>
            </a:r>
            <a:r>
              <a:rPr lang="en-US" altLang="ko-KR" baseline="0" dirty="0" smtClean="0"/>
              <a:t> SSAFY</a:t>
            </a:r>
            <a:r>
              <a:rPr lang="ko-KR" altLang="en-US" baseline="0" dirty="0" smtClean="0"/>
              <a:t>」 는</a:t>
            </a:r>
            <a:endParaRPr lang="en-US" altLang="ko-KR" baseline="0" dirty="0" smtClean="0"/>
          </a:p>
          <a:p>
            <a:r>
              <a:rPr lang="en-US" altLang="ko-KR" baseline="0" dirty="0" smtClean="0"/>
              <a:t>1. </a:t>
            </a:r>
            <a:r>
              <a:rPr lang="ko-KR" altLang="en-US" baseline="0" dirty="0" smtClean="0"/>
              <a:t>얼굴 인식만으로도 간편하게 </a:t>
            </a:r>
            <a:r>
              <a:rPr lang="ko-KR" altLang="en-US" baseline="0" dirty="0" err="1" smtClean="0"/>
              <a:t>입퇴실</a:t>
            </a:r>
            <a:r>
              <a:rPr lang="ko-KR" altLang="en-US" baseline="0" dirty="0" smtClean="0"/>
              <a:t> 처리를 할 수 있어</a:t>
            </a:r>
            <a:endParaRPr lang="en-US" altLang="ko-KR" baseline="0" dirty="0" smtClean="0"/>
          </a:p>
          <a:p>
            <a:r>
              <a:rPr lang="ko-KR" altLang="en-US" dirty="0" smtClean="0"/>
              <a:t>대리 입실 등 </a:t>
            </a:r>
            <a:r>
              <a:rPr lang="ko-KR" altLang="en-US" dirty="0" err="1" smtClean="0"/>
              <a:t>부정출결을</a:t>
            </a:r>
            <a:r>
              <a:rPr lang="ko-KR" altLang="en-US" dirty="0" smtClean="0"/>
              <a:t> 예방할 수 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얼굴 인식이 되면 사진이 촬영되어 저장되기 때문에</a:t>
            </a:r>
            <a:endParaRPr lang="en-US" altLang="ko-KR" dirty="0" smtClean="0"/>
          </a:p>
          <a:p>
            <a:r>
              <a:rPr lang="ko-KR" altLang="en-US" dirty="0" smtClean="0"/>
              <a:t>사진을 통한 대리 출결 시</a:t>
            </a:r>
            <a:r>
              <a:rPr lang="ko-KR" altLang="en-US" baseline="0" dirty="0" smtClean="0"/>
              <a:t> 누가 처리 </a:t>
            </a:r>
            <a:r>
              <a:rPr lang="ko-KR" altLang="en-US" baseline="0" dirty="0" err="1" smtClean="0"/>
              <a:t>시도했는지도</a:t>
            </a:r>
            <a:r>
              <a:rPr lang="ko-KR" altLang="en-US" baseline="0" dirty="0" smtClean="0"/>
              <a:t> 확인할 수 있습니다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2. </a:t>
            </a:r>
            <a:r>
              <a:rPr lang="ko-KR" altLang="en-US" dirty="0" smtClean="0"/>
              <a:t>또한 교육생의 얼굴이 인식된 시각이 기록되기 때문에</a:t>
            </a:r>
            <a:endParaRPr lang="en-US" altLang="ko-KR" dirty="0" smtClean="0"/>
          </a:p>
          <a:p>
            <a:r>
              <a:rPr lang="ko-KR" altLang="en-US" dirty="0" err="1" smtClean="0"/>
              <a:t>입퇴실</a:t>
            </a:r>
            <a:r>
              <a:rPr lang="ko-KR" altLang="en-US" dirty="0" smtClean="0"/>
              <a:t> 버튼을 누르지 않고도 쉽게 출결 처리가 가능합니다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3. </a:t>
            </a:r>
            <a:r>
              <a:rPr lang="ko-KR" altLang="en-US" dirty="0" smtClean="0"/>
              <a:t>따라서 </a:t>
            </a:r>
            <a:r>
              <a:rPr lang="ko-KR" altLang="en-US" dirty="0" err="1" smtClean="0"/>
              <a:t>입퇴실</a:t>
            </a:r>
            <a:r>
              <a:rPr lang="ko-KR" altLang="en-US" dirty="0" smtClean="0"/>
              <a:t> 버튼 클릭 누락으로 인한 소명 발생을</a:t>
            </a:r>
            <a:endParaRPr lang="en-US" altLang="ko-KR" dirty="0" smtClean="0"/>
          </a:p>
          <a:p>
            <a:r>
              <a:rPr lang="ko-KR" altLang="en-US" dirty="0" smtClean="0"/>
              <a:t>최소화할 수 있어 교육생은 물론</a:t>
            </a:r>
            <a:r>
              <a:rPr lang="en-US" altLang="ko-KR" dirty="0" smtClean="0"/>
              <a:t>,</a:t>
            </a:r>
          </a:p>
          <a:p>
            <a:r>
              <a:rPr lang="ko-KR" altLang="en-US" dirty="0" err="1" smtClean="0"/>
              <a:t>운영프로의</a:t>
            </a:r>
            <a:r>
              <a:rPr lang="ko-KR" altLang="en-US" dirty="0" smtClean="0"/>
              <a:t> 관련 업무를 경감시킬 수 있습니다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4. </a:t>
            </a:r>
            <a:r>
              <a:rPr lang="ko-KR" altLang="en-US" dirty="0" smtClean="0"/>
              <a:t>또한 </a:t>
            </a:r>
            <a:r>
              <a:rPr lang="ko-KR" altLang="en-US" dirty="0" err="1" smtClean="0"/>
              <a:t>운영프로의</a:t>
            </a:r>
            <a:r>
              <a:rPr lang="ko-KR" altLang="en-US" dirty="0" smtClean="0"/>
              <a:t> 시선에서 개인별 평균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입퇴실</a:t>
            </a:r>
            <a:r>
              <a:rPr lang="ko-KR" altLang="en-US" baseline="0" dirty="0" smtClean="0"/>
              <a:t> 시간을</a:t>
            </a:r>
            <a:endParaRPr lang="en-US" altLang="ko-KR" baseline="0" dirty="0" smtClean="0"/>
          </a:p>
          <a:p>
            <a:r>
              <a:rPr lang="ko-KR" altLang="en-US" baseline="0" dirty="0" smtClean="0"/>
              <a:t>확인할 수 있어 잠재 지각 위험 인원을 파악할 수 있습니다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2960EE-F8AE-4E8A-A57A-CB8C569B8E3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0166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05C2-E6F5-438A-870C-FD16D5FA7ED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628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05C2-E6F5-438A-870C-FD16D5FA7ED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4647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05C2-E6F5-438A-870C-FD16D5FA7ED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52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05C2-E6F5-438A-870C-FD16D5FA7ED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584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05C2-E6F5-438A-870C-FD16D5FA7ED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0086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05C2-E6F5-438A-870C-FD16D5FA7ED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7593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05C2-E6F5-438A-870C-FD16D5FA7ED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351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05C2-E6F5-438A-870C-FD16D5FA7ED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7714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05C2-E6F5-438A-870C-FD16D5FA7ED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1794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05C2-E6F5-438A-870C-FD16D5FA7ED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174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05C2-E6F5-438A-870C-FD16D5FA7ED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8721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1205C2-E6F5-438A-870C-FD16D5FA7ED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227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35280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316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980000"/>
            <a:ext cx="12192000" cy="2898000"/>
          </a:xfrm>
          <a:solidFill>
            <a:srgbClr val="353535"/>
          </a:solidFill>
        </p:spPr>
        <p:txBody>
          <a:bodyPr vert="horz" anchor="ctr">
            <a:normAutofit/>
          </a:bodyPr>
          <a:lstStyle/>
          <a:p>
            <a:r>
              <a:rPr lang="ko-KR" altLang="en-US" sz="115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ea typeface="나눔스퀘어 ExtraBold" panose="020B0600000101010101" pitchFamily="34" charset="-127"/>
                <a:cs typeface="Helvetica" panose="020B0604020202020204" pitchFamily="34" charset="0"/>
              </a:rPr>
              <a:t>시 연</a:t>
            </a:r>
            <a:endParaRPr lang="ko-KR" altLang="en-US" sz="115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panose="020B0604020202020204" pitchFamily="34" charset="0"/>
              <a:ea typeface="나눔스퀘어 ExtraBold" panose="020B0600000101010101" pitchFamily="34" charset="-127"/>
              <a:cs typeface="Helvetica" panose="020B0604020202020204" pitchFamily="34" charset="0"/>
            </a:endParaRPr>
          </a:p>
        </p:txBody>
      </p:sp>
      <p:sp>
        <p:nvSpPr>
          <p:cNvPr id="17" name="제목 1"/>
          <p:cNvSpPr txBox="1">
            <a:spLocks/>
          </p:cNvSpPr>
          <p:nvPr/>
        </p:nvSpPr>
        <p:spPr>
          <a:xfrm>
            <a:off x="0" y="4878000"/>
            <a:ext cx="12192000" cy="1980000"/>
          </a:xfrm>
          <a:prstGeom prst="rect">
            <a:avLst/>
          </a:prstGeom>
          <a:solidFill>
            <a:srgbClr val="3396F4"/>
          </a:solidFill>
        </p:spPr>
        <p:txBody>
          <a:bodyPr vert="horz" lIns="76200" tIns="38100" rIns="76200" bIns="38100" rtlCol="0" anchor="ctr">
            <a:normAutofit/>
          </a:bodyPr>
          <a:lstStyle>
            <a:lvl1pPr algn="ctr" defTabSz="109728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7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380985" latinLnBrk="0">
              <a:lnSpc>
                <a:spcPct val="100000"/>
              </a:lnSpc>
              <a:spcBef>
                <a:spcPts val="0"/>
              </a:spcBef>
            </a:pPr>
            <a:endParaRPr lang="ko-KR" altLang="en-US" dirty="0">
              <a:solidFill>
                <a:prstClr val="white"/>
              </a:solidFill>
              <a:latin typeface="나눔스퀘어 Bold" panose="020B0600000101010101" pitchFamily="34" charset="-127"/>
              <a:ea typeface="나눔스퀘어 Bold" panose="020B0600000101010101" pitchFamily="34" charset="-127"/>
              <a:cs typeface="+mn-cs"/>
            </a:endParaRPr>
          </a:p>
        </p:txBody>
      </p:sp>
      <p:sp>
        <p:nvSpPr>
          <p:cNvPr id="18" name="제목 1"/>
          <p:cNvSpPr txBox="1">
            <a:spLocks/>
          </p:cNvSpPr>
          <p:nvPr/>
        </p:nvSpPr>
        <p:spPr>
          <a:xfrm>
            <a:off x="0" y="0"/>
            <a:ext cx="12192000" cy="1980000"/>
          </a:xfrm>
          <a:prstGeom prst="rect">
            <a:avLst/>
          </a:prstGeom>
          <a:solidFill>
            <a:srgbClr val="3396F4"/>
          </a:solidFill>
        </p:spPr>
        <p:txBody>
          <a:bodyPr vert="horz" lIns="76200" tIns="38100" rIns="76200" bIns="38100" rtlCol="0" anchor="ctr">
            <a:normAutofit/>
          </a:bodyPr>
          <a:lstStyle>
            <a:lvl1pPr algn="ctr" defTabSz="109728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7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380985" latinLnBrk="0">
              <a:lnSpc>
                <a:spcPct val="100000"/>
              </a:lnSpc>
              <a:spcBef>
                <a:spcPts val="0"/>
              </a:spcBef>
            </a:pPr>
            <a:endParaRPr lang="ko-KR" altLang="en-US" dirty="0">
              <a:solidFill>
                <a:schemeClr val="bg1"/>
              </a:solidFill>
              <a:latin typeface="나눔스퀘어 Bold" panose="020B0600000101010101" pitchFamily="34" charset="-127"/>
              <a:ea typeface="나눔스퀘어 Bold" panose="020B0600000101010101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9261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시연 영상</a:t>
            </a:r>
            <a:r>
              <a:rPr lang="en-US" altLang="ko-KR" dirty="0" smtClean="0"/>
              <a:t>(</a:t>
            </a:r>
            <a:r>
              <a:rPr lang="ko-KR" altLang="en-US" dirty="0" smtClean="0"/>
              <a:t>짧게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8" name="시연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354882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3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980000"/>
            <a:ext cx="12192000" cy="2898000"/>
          </a:xfrm>
          <a:solidFill>
            <a:srgbClr val="353535"/>
          </a:solidFill>
        </p:spPr>
        <p:txBody>
          <a:bodyPr vert="horz" anchor="ctr">
            <a:normAutofit/>
          </a:bodyPr>
          <a:lstStyle/>
          <a:p>
            <a:r>
              <a:rPr lang="en-US" altLang="ko-KR" sz="115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ea typeface="나눔스퀘어 ExtraBold" panose="020B0600000101010101" pitchFamily="34" charset="-127"/>
                <a:cs typeface="Helvetica" panose="020B0604020202020204" pitchFamily="34" charset="0"/>
              </a:rPr>
              <a:t>How to use?</a:t>
            </a:r>
            <a:endParaRPr lang="ko-KR" altLang="en-US" sz="115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panose="020B0604020202020204" pitchFamily="34" charset="0"/>
              <a:ea typeface="나눔스퀘어 ExtraBold" panose="020B0600000101010101" pitchFamily="34" charset="-127"/>
              <a:cs typeface="Helvetica" panose="020B0604020202020204" pitchFamily="34" charset="0"/>
            </a:endParaRPr>
          </a:p>
        </p:txBody>
      </p:sp>
      <p:sp>
        <p:nvSpPr>
          <p:cNvPr id="17" name="제목 1"/>
          <p:cNvSpPr txBox="1">
            <a:spLocks/>
          </p:cNvSpPr>
          <p:nvPr/>
        </p:nvSpPr>
        <p:spPr>
          <a:xfrm>
            <a:off x="0" y="4878000"/>
            <a:ext cx="12192000" cy="1980000"/>
          </a:xfrm>
          <a:prstGeom prst="rect">
            <a:avLst/>
          </a:prstGeom>
          <a:solidFill>
            <a:srgbClr val="3396F4"/>
          </a:solidFill>
        </p:spPr>
        <p:txBody>
          <a:bodyPr vert="horz" lIns="76200" tIns="38100" rIns="76200" bIns="38100" rtlCol="0" anchor="ctr">
            <a:normAutofit/>
          </a:bodyPr>
          <a:lstStyle>
            <a:lvl1pPr algn="ctr" defTabSz="109728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7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380985" latinLnBrk="0">
              <a:lnSpc>
                <a:spcPct val="100000"/>
              </a:lnSpc>
              <a:spcBef>
                <a:spcPts val="0"/>
              </a:spcBef>
            </a:pPr>
            <a:endParaRPr lang="ko-KR" altLang="en-US" dirty="0">
              <a:solidFill>
                <a:prstClr val="white"/>
              </a:solidFill>
              <a:latin typeface="나눔스퀘어 Bold" panose="020B0600000101010101" pitchFamily="34" charset="-127"/>
              <a:ea typeface="나눔스퀘어 Bold" panose="020B0600000101010101" pitchFamily="34" charset="-127"/>
              <a:cs typeface="+mn-cs"/>
            </a:endParaRPr>
          </a:p>
        </p:txBody>
      </p:sp>
      <p:sp>
        <p:nvSpPr>
          <p:cNvPr id="18" name="제목 1"/>
          <p:cNvSpPr txBox="1">
            <a:spLocks/>
          </p:cNvSpPr>
          <p:nvPr/>
        </p:nvSpPr>
        <p:spPr>
          <a:xfrm>
            <a:off x="0" y="0"/>
            <a:ext cx="12192000" cy="1980000"/>
          </a:xfrm>
          <a:prstGeom prst="rect">
            <a:avLst/>
          </a:prstGeom>
          <a:solidFill>
            <a:srgbClr val="3396F4"/>
          </a:solidFill>
        </p:spPr>
        <p:txBody>
          <a:bodyPr vert="horz" lIns="76200" tIns="38100" rIns="76200" bIns="38100" rtlCol="0" anchor="ctr">
            <a:normAutofit/>
          </a:bodyPr>
          <a:lstStyle>
            <a:lvl1pPr algn="ctr" defTabSz="109728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7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380985" latinLnBrk="0">
              <a:lnSpc>
                <a:spcPct val="100000"/>
              </a:lnSpc>
              <a:spcBef>
                <a:spcPts val="0"/>
              </a:spcBef>
            </a:pPr>
            <a:endParaRPr lang="ko-KR" altLang="en-US" dirty="0">
              <a:solidFill>
                <a:schemeClr val="bg1"/>
              </a:solidFill>
              <a:latin typeface="나눔스퀘어 Bold" panose="020B0600000101010101" pitchFamily="34" charset="-127"/>
              <a:ea typeface="나눔스퀘어 Bold" panose="020B0600000101010101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0057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내용 개체 틀 8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938"/>
          <a:stretch/>
        </p:blipFill>
        <p:spPr>
          <a:xfrm>
            <a:off x="0" y="0"/>
            <a:ext cx="12192000" cy="6922937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5376999" y="3468726"/>
            <a:ext cx="1438910" cy="9682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480560" y="1918823"/>
            <a:ext cx="3230880" cy="923330"/>
          </a:xfrm>
          <a:prstGeom prst="rect">
            <a:avLst/>
          </a:prstGeom>
          <a:solidFill>
            <a:srgbClr val="2196F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09:42:25</a:t>
            </a:r>
            <a:endParaRPr lang="ko-KR" altLang="en-US" sz="54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4681828" y="2036064"/>
            <a:ext cx="2828344" cy="68884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6380480" y="3790687"/>
            <a:ext cx="554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421658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4" grpId="0" animBg="1"/>
      <p:bldP spid="4" grpId="1" animBg="1"/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세부 페이지 소개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r="923"/>
          <a:stretch/>
        </p:blipFill>
        <p:spPr>
          <a:xfrm>
            <a:off x="0" y="0"/>
            <a:ext cx="12192000" cy="6921927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3945890" y="1845944"/>
            <a:ext cx="4293870" cy="326453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593670" y="2545636"/>
            <a:ext cx="21309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 dirty="0" smtClean="0">
                <a:solidFill>
                  <a:schemeClr val="bg1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빨간 박스 안</a:t>
            </a:r>
            <a:endParaRPr lang="en-US" altLang="ko-KR" sz="3600" dirty="0" smtClean="0">
              <a:solidFill>
                <a:schemeClr val="bg1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  <a:p>
            <a:pPr algn="r"/>
            <a:r>
              <a:rPr lang="ko-KR" altLang="en-US" sz="3600" dirty="0" smtClean="0">
                <a:solidFill>
                  <a:schemeClr val="bg1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사진을 클릭</a:t>
            </a:r>
            <a:r>
              <a:rPr lang="en-US" altLang="ko-KR" sz="3600" dirty="0" smtClean="0">
                <a:solidFill>
                  <a:schemeClr val="bg1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!</a:t>
            </a:r>
            <a:endParaRPr lang="ko-KR" altLang="en-US" sz="3600" dirty="0">
              <a:solidFill>
                <a:schemeClr val="bg1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329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908"/>
          <a:stretch/>
        </p:blipFill>
        <p:spPr>
          <a:xfrm>
            <a:off x="1" y="0"/>
            <a:ext cx="12192000" cy="692083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288290" y="4165600"/>
            <a:ext cx="11619230" cy="26009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84201" y="3519269"/>
            <a:ext cx="33259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 dirty="0" smtClean="0">
                <a:solidFill>
                  <a:schemeClr val="bg1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아래 내용을 입력 후 제출</a:t>
            </a:r>
            <a:r>
              <a:rPr lang="en-US" altLang="ko-KR" sz="3600" dirty="0" smtClean="0">
                <a:solidFill>
                  <a:schemeClr val="bg1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!</a:t>
            </a:r>
            <a:endParaRPr lang="ko-KR" altLang="en-US" sz="3600" dirty="0">
              <a:solidFill>
                <a:schemeClr val="bg1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38456" y="3052361"/>
            <a:ext cx="22250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smtClean="0">
                <a:solidFill>
                  <a:schemeClr val="bg1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잘못된 경우</a:t>
            </a:r>
            <a:endParaRPr lang="en-US" altLang="ko-KR" sz="3600" dirty="0" smtClean="0">
              <a:solidFill>
                <a:schemeClr val="bg1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  <a:p>
            <a:r>
              <a:rPr lang="ko-KR" altLang="en-US" sz="3600" dirty="0" smtClean="0">
                <a:solidFill>
                  <a:schemeClr val="bg1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다시 찍기 가능</a:t>
            </a:r>
            <a:r>
              <a:rPr lang="en-US" altLang="ko-KR" sz="3600" dirty="0" smtClean="0">
                <a:solidFill>
                  <a:schemeClr val="bg1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!</a:t>
            </a:r>
            <a:endParaRPr lang="ko-KR" altLang="en-US" sz="3600" dirty="0">
              <a:solidFill>
                <a:schemeClr val="bg1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320938" y="3795481"/>
            <a:ext cx="619753" cy="4368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569373" y="3448810"/>
            <a:ext cx="554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8743959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7" grpId="0"/>
      <p:bldP spid="7" grpId="1"/>
      <p:bldP spid="8" grpId="0"/>
      <p:bldP spid="9" grpId="0" animBg="1"/>
      <p:bldP spid="9" grpId="1" animBg="1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43"/>
          <a:stretch/>
        </p:blipFill>
        <p:spPr>
          <a:xfrm>
            <a:off x="0" y="0"/>
            <a:ext cx="12192000" cy="6930312"/>
          </a:xfrm>
        </p:spPr>
      </p:pic>
      <p:sp>
        <p:nvSpPr>
          <p:cNvPr id="7" name="직사각형 6"/>
          <p:cNvSpPr/>
          <p:nvPr/>
        </p:nvSpPr>
        <p:spPr>
          <a:xfrm>
            <a:off x="4757195" y="1851949"/>
            <a:ext cx="2685327" cy="6944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698515" y="1552859"/>
            <a:ext cx="22204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solidFill>
                  <a:schemeClr val="bg1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이미 등록된 경우</a:t>
            </a:r>
            <a:r>
              <a:rPr lang="en-US" altLang="ko-KR" sz="3600" dirty="0" smtClean="0">
                <a:solidFill>
                  <a:schemeClr val="bg1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!</a:t>
            </a:r>
            <a:endParaRPr lang="ko-KR" altLang="en-US" sz="3600" dirty="0">
              <a:solidFill>
                <a:schemeClr val="bg1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4676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내용 개체 틀 8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938"/>
          <a:stretch/>
        </p:blipFill>
        <p:spPr>
          <a:xfrm>
            <a:off x="0" y="0"/>
            <a:ext cx="12192000" cy="692293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382830" y="3263813"/>
            <a:ext cx="554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✔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480560" y="1920240"/>
            <a:ext cx="3230880" cy="923330"/>
          </a:xfrm>
          <a:prstGeom prst="rect">
            <a:avLst/>
          </a:prstGeom>
          <a:solidFill>
            <a:srgbClr val="2196F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09:43:20</a:t>
            </a:r>
            <a:endParaRPr lang="ko-KR" altLang="en-US" sz="54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756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세부 페이지 소개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출결 확인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r="959"/>
          <a:stretch/>
        </p:blipFill>
        <p:spPr>
          <a:xfrm>
            <a:off x="-44165" y="0"/>
            <a:ext cx="12236165" cy="694944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6527" y="1825625"/>
            <a:ext cx="3467959" cy="367813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96770" y="1319575"/>
            <a:ext cx="281264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고길동 </a:t>
            </a:r>
            <a:r>
              <a:rPr lang="en-US" altLang="ko-KR" sz="13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0233908 </a:t>
            </a:r>
            <a:r>
              <a:rPr lang="ko-KR" altLang="en-US" sz="13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님이 입실하였습니다</a:t>
            </a:r>
            <a:r>
              <a:rPr lang="en-US" altLang="ko-KR" sz="13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.</a:t>
            </a:r>
            <a:endParaRPr lang="ko-KR" altLang="en-US" sz="1300" dirty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82582" y="1319575"/>
            <a:ext cx="281264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고길동 </a:t>
            </a:r>
            <a:r>
              <a:rPr lang="en-US" altLang="ko-KR" sz="13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0233908 </a:t>
            </a:r>
            <a:r>
              <a:rPr lang="ko-KR" altLang="en-US" sz="13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님이 퇴실하였습니다</a:t>
            </a:r>
            <a:r>
              <a:rPr lang="en-US" altLang="ko-KR" sz="13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.</a:t>
            </a:r>
            <a:endParaRPr lang="ko-KR" altLang="en-US" sz="1300" dirty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06228" y="939557"/>
            <a:ext cx="1938075" cy="584775"/>
          </a:xfrm>
          <a:prstGeom prst="rect">
            <a:avLst/>
          </a:prstGeom>
          <a:gradFill flip="none" rotWithShape="1">
            <a:gsLst>
              <a:gs pos="0">
                <a:srgbClr val="9FA39D"/>
              </a:gs>
              <a:gs pos="37000">
                <a:srgbClr val="969D96"/>
              </a:gs>
              <a:gs pos="73000">
                <a:srgbClr val="979B94"/>
              </a:gs>
              <a:gs pos="100000">
                <a:srgbClr val="919790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09:43:51</a:t>
            </a:r>
            <a:endParaRPr lang="ko-KR" altLang="en-US" sz="24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632766" y="192102"/>
            <a:ext cx="554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✔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2983676" y="905902"/>
            <a:ext cx="6198905" cy="465974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7309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  <p:bldP spid="10" grpId="1"/>
      <p:bldP spid="11" grpId="0" animBg="1"/>
      <p:bldP spid="11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세부 페이지 소개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관리자 페이지</a:t>
            </a:r>
            <a:endParaRPr lang="en-US" altLang="ko-KR" dirty="0" smtClean="0"/>
          </a:p>
          <a:p>
            <a:r>
              <a:rPr lang="ko-KR" altLang="en-US" dirty="0" smtClean="0"/>
              <a:t>대시보드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r="1175"/>
          <a:stretch/>
        </p:blipFill>
        <p:spPr>
          <a:xfrm>
            <a:off x="0" y="0"/>
            <a:ext cx="12202852" cy="693928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199182" y="41959"/>
            <a:ext cx="554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✔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38718" y="3230167"/>
            <a:ext cx="554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173907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35587"/>
            <a:ext cx="12192000" cy="9144000"/>
          </a:xfrm>
        </p:spPr>
      </p:pic>
      <p:sp>
        <p:nvSpPr>
          <p:cNvPr id="2" name="TextBox 1"/>
          <p:cNvSpPr txBox="1"/>
          <p:nvPr/>
        </p:nvSpPr>
        <p:spPr>
          <a:xfrm>
            <a:off x="748938" y="6365965"/>
            <a:ext cx="162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  <a:latin typeface="나눔스퀘어 Light" panose="020B0600000101010101" pitchFamily="34" charset="-127"/>
                <a:ea typeface="나눔스퀘어 Light" panose="020B0600000101010101" pitchFamily="34" charset="-127"/>
              </a:rPr>
              <a:t>2020. 01. </a:t>
            </a:r>
            <a:r>
              <a:rPr lang="ko-KR" altLang="en-US" dirty="0" smtClean="0">
                <a:solidFill>
                  <a:schemeClr val="bg1"/>
                </a:solidFill>
                <a:latin typeface="나눔스퀘어 Light" panose="020B0600000101010101" pitchFamily="34" charset="-127"/>
                <a:ea typeface="나눔스퀘어 Light" panose="020B0600000101010101" pitchFamily="34" charset="-127"/>
              </a:rPr>
              <a:t>촬영</a:t>
            </a:r>
            <a:endParaRPr lang="ko-KR" altLang="en-US" dirty="0">
              <a:solidFill>
                <a:schemeClr val="bg1"/>
              </a:solidFill>
              <a:latin typeface="나눔스퀘어 Light" panose="020B0600000101010101" pitchFamily="34" charset="-127"/>
              <a:ea typeface="나눔스퀘어 Light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7670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세부 페이지 소개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관리자 페이지</a:t>
            </a:r>
            <a:endParaRPr lang="en-US" altLang="ko-KR" dirty="0" smtClean="0"/>
          </a:p>
          <a:p>
            <a:r>
              <a:rPr lang="ko-KR" altLang="en-US" dirty="0" smtClean="0"/>
              <a:t>반별 현황 관리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r="1000"/>
          <a:stretch/>
        </p:blipFill>
        <p:spPr>
          <a:xfrm>
            <a:off x="0" y="0"/>
            <a:ext cx="12192000" cy="69208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9198" y="3931207"/>
            <a:ext cx="554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✔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852990" y="0"/>
            <a:ext cx="554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1865986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세부 페이지 소개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관리자 페이지</a:t>
            </a:r>
            <a:endParaRPr lang="en-US" altLang="ko-KR" dirty="0" smtClean="0"/>
          </a:p>
          <a:p>
            <a:r>
              <a:rPr lang="ko-KR" altLang="en-US" dirty="0" smtClean="0"/>
              <a:t>개인별 현황 관리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r="981"/>
          <a:stretch/>
        </p:blipFill>
        <p:spPr>
          <a:xfrm>
            <a:off x="0" y="0"/>
            <a:ext cx="12192000" cy="69259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11870" y="4693207"/>
            <a:ext cx="554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✔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69870" y="0"/>
            <a:ext cx="554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✔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023422" y="1179294"/>
            <a:ext cx="554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✔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23422" y="2498916"/>
            <a:ext cx="554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✔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023422" y="2957018"/>
            <a:ext cx="554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✔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023422" y="3403083"/>
            <a:ext cx="554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✔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023422" y="3818538"/>
            <a:ext cx="554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✔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023422" y="1640703"/>
            <a:ext cx="554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✔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023422" y="2052851"/>
            <a:ext cx="554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139811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사용한 것들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Frontend - Vue.js Nuxt.js</a:t>
            </a:r>
          </a:p>
          <a:p>
            <a:r>
              <a:rPr lang="en-US" altLang="ko-KR" dirty="0" smtClean="0"/>
              <a:t>Backend – Django 3.0.x</a:t>
            </a:r>
          </a:p>
          <a:p>
            <a:r>
              <a:rPr lang="en-US" altLang="ko-KR" dirty="0" smtClean="0"/>
              <a:t>DB – MySQL 8.0.x</a:t>
            </a:r>
          </a:p>
          <a:p>
            <a:r>
              <a:rPr lang="en-US" altLang="ko-KR" dirty="0" smtClean="0"/>
              <a:t>Nginx 1.14</a:t>
            </a:r>
          </a:p>
          <a:p>
            <a:r>
              <a:rPr lang="en-US" altLang="ko-KR" dirty="0" err="1" smtClean="0"/>
              <a:t>Gunicorn</a:t>
            </a:r>
            <a:r>
              <a:rPr lang="en-US" altLang="ko-KR" dirty="0" smtClean="0"/>
              <a:t> 20.0.4</a:t>
            </a:r>
          </a:p>
          <a:p>
            <a:r>
              <a:rPr lang="en-US" altLang="ko-KR" dirty="0" smtClean="0"/>
              <a:t>* SSL </a:t>
            </a:r>
            <a:r>
              <a:rPr lang="ko-KR" altLang="en-US" dirty="0" smtClean="0"/>
              <a:t>인증</a:t>
            </a:r>
            <a:r>
              <a:rPr lang="en-US" altLang="ko-KR" dirty="0" smtClean="0"/>
              <a:t>: Let‘s Encrypt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944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51931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79056"/>
          </a:xfrm>
        </p:spPr>
        <p:txBody>
          <a:bodyPr/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Meet 5</a:t>
            </a:r>
            <a:r>
              <a:rPr lang="ko-KR" alt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학년 </a:t>
            </a:r>
            <a:r>
              <a:rPr lang="en-US" altLang="ko-K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1</a:t>
            </a:r>
            <a:r>
              <a:rPr lang="ko-KR" alt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반</a:t>
            </a:r>
            <a:endParaRPr lang="ko-KR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ExtraBold" panose="020B0600000101010101" pitchFamily="34" charset="-127"/>
              <a:ea typeface="나눔스퀘어 ExtraBold" panose="020B0600000101010101" pitchFamily="34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5100320" y="1235622"/>
            <a:ext cx="1991360" cy="0"/>
          </a:xfrm>
          <a:prstGeom prst="line">
            <a:avLst/>
          </a:prstGeom>
          <a:ln w="635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타원 14"/>
          <p:cNvSpPr/>
          <p:nvPr/>
        </p:nvSpPr>
        <p:spPr>
          <a:xfrm>
            <a:off x="838200" y="1656579"/>
            <a:ext cx="2116666" cy="2116666"/>
          </a:xfrm>
          <a:prstGeom prst="ellipse">
            <a:avLst/>
          </a:prstGeom>
          <a:blipFill rotWithShape="1">
            <a:blip r:embed="rId4"/>
            <a:stretch>
              <a:fillRect/>
            </a:stretch>
          </a:blip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 lang="ko-KR" altLang="en-US"/>
            </a:pPr>
            <a:endParaRPr lang="en-US" altLang="ko-KR">
              <a:latin typeface="+mj-ea"/>
              <a:ea typeface="+mj-ea"/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838200" y="4285777"/>
            <a:ext cx="2116666" cy="2116666"/>
          </a:xfrm>
          <a:prstGeom prst="ellipse">
            <a:avLst/>
          </a:prstGeom>
          <a:blipFill rotWithShape="1">
            <a:blip r:embed="rId5"/>
            <a:stretch>
              <a:fillRect/>
            </a:stretch>
          </a:blip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 lang="ko-KR" altLang="en-US"/>
            </a:pPr>
            <a:endParaRPr lang="en-US" altLang="ko-KR">
              <a:latin typeface="+mj-ea"/>
              <a:ea typeface="+mj-ea"/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9237134" y="4285777"/>
            <a:ext cx="2116666" cy="2116666"/>
          </a:xfrm>
          <a:prstGeom prst="ellipse">
            <a:avLst/>
          </a:prstGeom>
          <a:blipFill rotWithShape="1">
            <a:blip r:embed="rId6"/>
            <a:stretch>
              <a:fillRect/>
            </a:stretch>
          </a:blip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 lang="ko-KR" altLang="en-US"/>
            </a:pPr>
            <a:endParaRPr lang="en-US" altLang="ko-KR">
              <a:latin typeface="+mj-ea"/>
              <a:ea typeface="+mj-ea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11" b="20828"/>
          <a:stretch/>
        </p:blipFill>
        <p:spPr>
          <a:xfrm>
            <a:off x="9237134" y="1656579"/>
            <a:ext cx="2116800" cy="2116800"/>
          </a:xfrm>
          <a:prstGeom prst="ellipse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4815840" y="2875002"/>
            <a:ext cx="256032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spc="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  <a:cs typeface="Helvetica" panose="020B0604020202020204" pitchFamily="34" charset="0"/>
              </a:rPr>
              <a:t>5-</a:t>
            </a:r>
            <a:r>
              <a:rPr lang="en-US" altLang="ko-KR" sz="6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  <a:cs typeface="Helvetica" panose="020B0604020202020204" pitchFamily="34" charset="0"/>
              </a:rPr>
              <a:t>1</a:t>
            </a:r>
            <a:endParaRPr lang="ko-KR" altLang="en-US" sz="6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" panose="020B0502040204020203" pitchFamily="34" charset="0"/>
              <a:cs typeface="Helvetica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025019" y="1656577"/>
            <a:ext cx="1709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 panose="020B0600000101010101" pitchFamily="34" charset="-127"/>
                <a:ea typeface="나눔스퀘어 Bold" panose="020B0600000101010101" pitchFamily="34" charset="-127"/>
                <a:cs typeface="Helvetica" panose="020B0604020202020204" pitchFamily="34" charset="0"/>
              </a:rPr>
              <a:t>이길현</a:t>
            </a:r>
            <a:endParaRPr lang="ko-KR" alt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Bold" panose="020B0600000101010101" pitchFamily="34" charset="-127"/>
              <a:ea typeface="나눔스퀘어 Bold" panose="020B0600000101010101" pitchFamily="34" charset="-127"/>
              <a:cs typeface="Helvetica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451878" y="1656577"/>
            <a:ext cx="1709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 panose="020B0600000101010101" pitchFamily="34" charset="-127"/>
                <a:ea typeface="나눔스퀘어 Bold" panose="020B0600000101010101" pitchFamily="34" charset="-127"/>
                <a:cs typeface="Helvetica" panose="020B0604020202020204" pitchFamily="34" charset="0"/>
              </a:rPr>
              <a:t>조현호</a:t>
            </a:r>
            <a:endParaRPr lang="ko-KR" alt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Bold" panose="020B0600000101010101" pitchFamily="34" charset="-127"/>
              <a:ea typeface="나눔스퀘어 Bold" panose="020B0600000101010101" pitchFamily="34" charset="-127"/>
              <a:cs typeface="Helvetica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025020" y="4285776"/>
            <a:ext cx="1709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 panose="020B0600000101010101" pitchFamily="34" charset="-127"/>
                <a:ea typeface="나눔스퀘어 Bold" panose="020B0600000101010101" pitchFamily="34" charset="-127"/>
                <a:cs typeface="Helvetica" panose="020B0604020202020204" pitchFamily="34" charset="0"/>
              </a:rPr>
              <a:t>조규홍</a:t>
            </a:r>
            <a:endParaRPr lang="ko-KR" alt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Bold" panose="020B0600000101010101" pitchFamily="34" charset="-127"/>
              <a:ea typeface="나눔스퀘어 Bold" panose="020B0600000101010101" pitchFamily="34" charset="-127"/>
              <a:cs typeface="Helvetica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451878" y="4285776"/>
            <a:ext cx="1709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 panose="020B0600000101010101" pitchFamily="34" charset="-127"/>
                <a:ea typeface="나눔스퀘어 Bold" panose="020B0600000101010101" pitchFamily="34" charset="-127"/>
                <a:cs typeface="Helvetica" panose="020B0604020202020204" pitchFamily="34" charset="0"/>
              </a:rPr>
              <a:t>조선행</a:t>
            </a:r>
            <a:endParaRPr lang="ko-KR" alt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Bold" panose="020B0600000101010101" pitchFamily="34" charset="-127"/>
              <a:ea typeface="나눔스퀘어 Bold" panose="020B0600000101010101" pitchFamily="34" charset="-127"/>
              <a:cs typeface="Helvetica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34072" y="2393461"/>
            <a:ext cx="19662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팀장</a:t>
            </a:r>
            <a:endParaRPr lang="en-US" altLang="ko-KR" sz="2400" dirty="0" smtClean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r>
              <a:rPr lang="ko-KR" altLang="en-US" sz="24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프로젝트 총괄</a:t>
            </a:r>
            <a:endParaRPr lang="en-US" altLang="ko-KR" sz="2400" dirty="0" smtClean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r>
              <a:rPr lang="ko-KR" altLang="en-US" sz="2400" dirty="0" err="1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프론트엔드</a:t>
            </a:r>
            <a:endParaRPr lang="ko-KR" altLang="en-US" sz="2400" dirty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134072" y="5022212"/>
            <a:ext cx="19662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풀스택</a:t>
            </a:r>
            <a:endParaRPr lang="en-US" altLang="ko-KR" sz="2400" dirty="0" smtClean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r>
              <a:rPr lang="ko-KR" altLang="en-US" sz="24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이미지 처리</a:t>
            </a:r>
            <a:endParaRPr lang="en-US" altLang="ko-KR" sz="2400" dirty="0" smtClean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r>
              <a:rPr lang="ko-KR" altLang="en-US" sz="2400" dirty="0" err="1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미화부장</a:t>
            </a:r>
            <a:endParaRPr lang="en-US" altLang="ko-KR" sz="2400" dirty="0" smtClean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091680" y="5022212"/>
            <a:ext cx="19662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400" dirty="0" err="1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프론트엔드</a:t>
            </a:r>
            <a:endParaRPr lang="en-US" altLang="ko-KR" sz="2400" dirty="0" smtClean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algn="r"/>
            <a:r>
              <a:rPr lang="ko-KR" altLang="en-US" sz="2400" dirty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이미지 </a:t>
            </a:r>
            <a:r>
              <a:rPr lang="ko-KR" altLang="en-US" sz="24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처리</a:t>
            </a:r>
            <a:endParaRPr lang="en-US" altLang="ko-KR" sz="2400" dirty="0" smtClean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algn="r"/>
            <a:r>
              <a:rPr lang="ko-KR" altLang="en-US" sz="24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배포</a:t>
            </a:r>
            <a:endParaRPr lang="en-US" altLang="ko-KR" sz="2400" dirty="0" smtClean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algn="r"/>
            <a:r>
              <a:rPr lang="ko-KR" altLang="en-US" sz="2400" dirty="0" err="1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방송부장</a:t>
            </a:r>
            <a:endParaRPr lang="ko-KR" altLang="en-US" sz="2400" dirty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091680" y="2389805"/>
            <a:ext cx="19662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400" dirty="0" err="1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백엔드</a:t>
            </a:r>
            <a:endParaRPr lang="en-US" altLang="ko-KR" sz="2400" dirty="0" smtClean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algn="r"/>
            <a:r>
              <a:rPr lang="ko-KR" altLang="en-US" sz="24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테스트</a:t>
            </a:r>
            <a:endParaRPr lang="en-US" altLang="ko-KR" sz="2400" dirty="0" smtClean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algn="r"/>
            <a:r>
              <a:rPr lang="ko-KR" altLang="en-US" sz="2400" dirty="0" err="1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무슨부장</a:t>
            </a:r>
            <a:endParaRPr lang="en-US" altLang="ko-KR" sz="2400" dirty="0" smtClean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46788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96" b="7792"/>
          <a:stretch/>
        </p:blipFill>
        <p:spPr>
          <a:xfrm>
            <a:off x="0" y="-69448"/>
            <a:ext cx="12192000" cy="6933235"/>
          </a:xfrm>
        </p:spPr>
      </p:pic>
      <p:sp>
        <p:nvSpPr>
          <p:cNvPr id="5" name="TextBox 4"/>
          <p:cNvSpPr txBox="1"/>
          <p:nvPr/>
        </p:nvSpPr>
        <p:spPr>
          <a:xfrm>
            <a:off x="6837680" y="3433500"/>
            <a:ext cx="36952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감사합니다 </a:t>
            </a:r>
            <a:r>
              <a:rPr lang="en-US" altLang="ko-KR" sz="4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 panose="020B0600000101010101" pitchFamily="34" charset="-127"/>
                <a:ea typeface="나눔스퀘어 ExtraBold" panose="020B0600000101010101" pitchFamily="34" charset="-127"/>
                <a:sym typeface="Wingdings" panose="05000000000000000000" pitchFamily="2" charset="2"/>
              </a:rPr>
              <a:t></a:t>
            </a:r>
            <a:endParaRPr lang="ko-KR" altLang="en-US" sz="4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ExtraBold" panose="020B0600000101010101" pitchFamily="34" charset="-127"/>
              <a:ea typeface="나눔스퀘어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40169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49095"/>
            <a:ext cx="12192000" cy="9144000"/>
          </a:xfrm>
        </p:spPr>
      </p:pic>
      <p:sp>
        <p:nvSpPr>
          <p:cNvPr id="3" name="TextBox 2"/>
          <p:cNvSpPr txBox="1"/>
          <p:nvPr/>
        </p:nvSpPr>
        <p:spPr>
          <a:xfrm>
            <a:off x="748938" y="6365965"/>
            <a:ext cx="162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  <a:latin typeface="나눔스퀘어 Light" panose="020B0600000101010101" pitchFamily="34" charset="-127"/>
                <a:ea typeface="나눔스퀘어 Light" panose="020B0600000101010101" pitchFamily="34" charset="-127"/>
              </a:rPr>
              <a:t>2019. 11. </a:t>
            </a:r>
            <a:r>
              <a:rPr lang="ko-KR" altLang="en-US" dirty="0" smtClean="0">
                <a:solidFill>
                  <a:schemeClr val="bg1"/>
                </a:solidFill>
                <a:latin typeface="나눔스퀘어 Light" panose="020B0600000101010101" pitchFamily="34" charset="-127"/>
                <a:ea typeface="나눔스퀘어 Light" panose="020B0600000101010101" pitchFamily="34" charset="-127"/>
              </a:rPr>
              <a:t>촬영</a:t>
            </a:r>
            <a:endParaRPr lang="ko-KR" altLang="en-US" dirty="0">
              <a:solidFill>
                <a:schemeClr val="bg1"/>
              </a:solidFill>
              <a:latin typeface="나눔스퀘어 Light" panose="020B0600000101010101" pitchFamily="34" charset="-127"/>
              <a:ea typeface="나눔스퀘어 Light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9096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0" y="-144022"/>
            <a:ext cx="12192000" cy="7146044"/>
            <a:chOff x="-2976154" y="-1714500"/>
            <a:chExt cx="18135805" cy="10287000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3"/>
            <a:srcRect r="903"/>
            <a:stretch/>
          </p:blipFill>
          <p:spPr>
            <a:xfrm>
              <a:off x="-2976154" y="-1714500"/>
              <a:ext cx="18135805" cy="10287000"/>
            </a:xfrm>
            <a:prstGeom prst="rect">
              <a:avLst/>
            </a:prstGeom>
          </p:spPr>
        </p:pic>
        <p:sp>
          <p:nvSpPr>
            <p:cNvPr id="5" name="직사각형 4"/>
            <p:cNvSpPr/>
            <p:nvPr/>
          </p:nvSpPr>
          <p:spPr>
            <a:xfrm>
              <a:off x="3591226" y="5101590"/>
              <a:ext cx="1996440" cy="137161"/>
            </a:xfrm>
            <a:prstGeom prst="rect">
              <a:avLst/>
            </a:prstGeom>
            <a:solidFill>
              <a:srgbClr val="FAFB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4339590" y="3051810"/>
              <a:ext cx="2845070" cy="697229"/>
            </a:xfrm>
            <a:prstGeom prst="rect">
              <a:avLst/>
            </a:prstGeom>
            <a:solidFill>
              <a:srgbClr val="F4F4F4"/>
            </a:solidFill>
            <a:ln>
              <a:solidFill>
                <a:srgbClr val="F4F4F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5627370" y="-697230"/>
              <a:ext cx="1017270" cy="361950"/>
            </a:xfrm>
            <a:prstGeom prst="rect">
              <a:avLst/>
            </a:prstGeom>
            <a:solidFill>
              <a:srgbClr val="4C4C4C"/>
            </a:solidFill>
            <a:ln>
              <a:solidFill>
                <a:srgbClr val="4C4C4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12148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r="900"/>
          <a:stretch/>
        </p:blipFill>
        <p:spPr>
          <a:xfrm>
            <a:off x="0" y="0"/>
            <a:ext cx="12192000" cy="6920282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931920" y="3882390"/>
            <a:ext cx="2880360" cy="605790"/>
          </a:xfrm>
          <a:prstGeom prst="rect">
            <a:avLst/>
          </a:prstGeom>
          <a:solidFill>
            <a:srgbClr val="F4F9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3931920" y="5098441"/>
            <a:ext cx="2880360" cy="605790"/>
          </a:xfrm>
          <a:prstGeom prst="rect">
            <a:avLst/>
          </a:prstGeom>
          <a:solidFill>
            <a:srgbClr val="F4F9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202930" y="5460391"/>
            <a:ext cx="1272540" cy="136499"/>
          </a:xfrm>
          <a:prstGeom prst="rect">
            <a:avLst/>
          </a:prstGeom>
          <a:solidFill>
            <a:srgbClr val="F4F9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8202930" y="4835551"/>
            <a:ext cx="1272540" cy="136499"/>
          </a:xfrm>
          <a:prstGeom prst="rect">
            <a:avLst/>
          </a:prstGeom>
          <a:solidFill>
            <a:srgbClr val="F4F9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8202930" y="4210711"/>
            <a:ext cx="1272540" cy="136499"/>
          </a:xfrm>
          <a:prstGeom prst="rect">
            <a:avLst/>
          </a:prstGeom>
          <a:solidFill>
            <a:srgbClr val="F4F9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8202930" y="3585871"/>
            <a:ext cx="1272540" cy="136499"/>
          </a:xfrm>
          <a:prstGeom prst="rect">
            <a:avLst/>
          </a:prstGeom>
          <a:solidFill>
            <a:srgbClr val="F4F9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6297930" y="1489710"/>
            <a:ext cx="674370" cy="461010"/>
          </a:xfrm>
          <a:prstGeom prst="rect">
            <a:avLst/>
          </a:prstGeom>
          <a:solidFill>
            <a:srgbClr val="3396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297930" y="1158240"/>
            <a:ext cx="636270" cy="148590"/>
          </a:xfrm>
          <a:prstGeom prst="rect">
            <a:avLst/>
          </a:prstGeom>
          <a:solidFill>
            <a:srgbClr val="3396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8065770" y="1539240"/>
            <a:ext cx="1154430" cy="148590"/>
          </a:xfrm>
          <a:prstGeom prst="rect">
            <a:avLst/>
          </a:prstGeom>
          <a:solidFill>
            <a:srgbClr val="3396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8065770" y="1828800"/>
            <a:ext cx="1154430" cy="148590"/>
          </a:xfrm>
          <a:prstGeom prst="rect">
            <a:avLst/>
          </a:prstGeom>
          <a:solidFill>
            <a:srgbClr val="3396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8065770" y="2092021"/>
            <a:ext cx="1154430" cy="148590"/>
          </a:xfrm>
          <a:prstGeom prst="rect">
            <a:avLst/>
          </a:prstGeom>
          <a:solidFill>
            <a:srgbClr val="3396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7738110" y="152400"/>
            <a:ext cx="594360" cy="3009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3315970" y="1434553"/>
            <a:ext cx="1164590" cy="6226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4145280" y="1232535"/>
            <a:ext cx="554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23587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980000"/>
            <a:ext cx="12192000" cy="2898000"/>
          </a:xfrm>
          <a:solidFill>
            <a:srgbClr val="2196F3"/>
          </a:solidFill>
        </p:spPr>
        <p:txBody>
          <a:bodyPr vert="horz" anchor="ctr">
            <a:normAutofit/>
          </a:bodyPr>
          <a:lstStyle/>
          <a:p>
            <a:r>
              <a:rPr lang="en-US" altLang="ko-KR" sz="115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ea typeface="나눔스퀘어 ExtraBold" panose="020B0600000101010101" pitchFamily="34" charset="-127"/>
                <a:cs typeface="Helvetica" panose="020B0604020202020204" pitchFamily="34" charset="0"/>
              </a:rPr>
              <a:t> </a:t>
            </a:r>
            <a:endParaRPr lang="ko-KR" altLang="en-US" sz="115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panose="020B0604020202020204" pitchFamily="34" charset="0"/>
              <a:ea typeface="나눔스퀘어 ExtraBold" panose="020B0600000101010101" pitchFamily="34" charset="-127"/>
              <a:cs typeface="Helvetica" panose="020B0604020202020204" pitchFamily="34" charset="0"/>
            </a:endParaRPr>
          </a:p>
        </p:txBody>
      </p:sp>
      <p:sp>
        <p:nvSpPr>
          <p:cNvPr id="17" name="제목 1"/>
          <p:cNvSpPr txBox="1">
            <a:spLocks/>
          </p:cNvSpPr>
          <p:nvPr/>
        </p:nvSpPr>
        <p:spPr>
          <a:xfrm>
            <a:off x="0" y="4878000"/>
            <a:ext cx="12192000" cy="1980000"/>
          </a:xfrm>
          <a:prstGeom prst="rect">
            <a:avLst/>
          </a:prstGeom>
          <a:solidFill>
            <a:srgbClr val="353535"/>
          </a:solidFill>
        </p:spPr>
        <p:txBody>
          <a:bodyPr vert="horz" lIns="76200" tIns="38100" rIns="76200" bIns="38100" rtlCol="0" anchor="ctr">
            <a:normAutofit/>
          </a:bodyPr>
          <a:lstStyle>
            <a:lvl1pPr algn="ctr" defTabSz="109728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7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380985" latinLnBrk="0">
              <a:lnSpc>
                <a:spcPct val="100000"/>
              </a:lnSpc>
              <a:spcBef>
                <a:spcPts val="0"/>
              </a:spcBef>
            </a:pPr>
            <a:endParaRPr lang="ko-KR" altLang="en-US" dirty="0">
              <a:solidFill>
                <a:prstClr val="white"/>
              </a:solidFill>
              <a:latin typeface="나눔스퀘어 Bold" panose="020B0600000101010101" pitchFamily="34" charset="-127"/>
              <a:ea typeface="나눔스퀘어 Bold" panose="020B0600000101010101" pitchFamily="34" charset="-127"/>
              <a:cs typeface="+mn-cs"/>
            </a:endParaRPr>
          </a:p>
        </p:txBody>
      </p:sp>
      <p:sp>
        <p:nvSpPr>
          <p:cNvPr id="18" name="제목 1"/>
          <p:cNvSpPr txBox="1">
            <a:spLocks/>
          </p:cNvSpPr>
          <p:nvPr/>
        </p:nvSpPr>
        <p:spPr>
          <a:xfrm>
            <a:off x="0" y="0"/>
            <a:ext cx="12192000" cy="1980000"/>
          </a:xfrm>
          <a:prstGeom prst="rect">
            <a:avLst/>
          </a:prstGeom>
          <a:solidFill>
            <a:srgbClr val="353535"/>
          </a:solidFill>
        </p:spPr>
        <p:txBody>
          <a:bodyPr vert="horz" lIns="76200" tIns="38100" rIns="76200" bIns="38100" rtlCol="0" anchor="ctr">
            <a:normAutofit/>
          </a:bodyPr>
          <a:lstStyle>
            <a:lvl1pPr algn="ctr" defTabSz="109728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7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380985" latinLnBrk="0">
              <a:lnSpc>
                <a:spcPct val="100000"/>
              </a:lnSpc>
              <a:spcBef>
                <a:spcPts val="0"/>
              </a:spcBef>
            </a:pPr>
            <a:endParaRPr lang="ko-KR" altLang="en-US" dirty="0">
              <a:solidFill>
                <a:schemeClr val="bg1"/>
              </a:solidFill>
              <a:latin typeface="나눔스퀘어 Bold" panose="020B0600000101010101" pitchFamily="34" charset="-127"/>
              <a:ea typeface="나눔스퀘어 Bold" panose="020B0600000101010101" pitchFamily="34" charset="-127"/>
              <a:cs typeface="+mn-cs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439" y="2582750"/>
            <a:ext cx="7437122" cy="2330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07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365125"/>
            <a:ext cx="8175171" cy="372790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ko-KR" altLang="en-US" sz="3200" dirty="0" smtClean="0">
                <a:solidFill>
                  <a:schemeClr val="bg1">
                    <a:lumMod val="65000"/>
                  </a:schemeClr>
                </a:solidFill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기존 방식의 단점</a:t>
            </a:r>
            <a:endParaRPr lang="en-US" altLang="ko-KR" sz="3200" dirty="0" smtClean="0">
              <a:solidFill>
                <a:schemeClr val="bg1">
                  <a:lumMod val="65000"/>
                </a:schemeClr>
              </a:solidFill>
              <a:latin typeface="나눔스퀘어 ExtraBold" panose="020B0600000101010101" pitchFamily="34" charset="-127"/>
              <a:ea typeface="나눔스퀘어 ExtraBold" panose="020B0600000101010101" pitchFamily="34" charset="-127"/>
            </a:endParaRPr>
          </a:p>
          <a:p>
            <a:pPr marL="0" lvl="1" indent="0">
              <a:lnSpc>
                <a:spcPct val="120000"/>
              </a:lnSpc>
              <a:buNone/>
            </a:pP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누구든지 </a:t>
            </a:r>
            <a:r>
              <a:rPr lang="en-US" altLang="ko-KR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ID, PW </a:t>
            </a: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알면 체계 로그인 가능하여</a:t>
            </a:r>
            <a:r>
              <a:rPr lang="en-US" altLang="ko-KR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</a:t>
            </a: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부정 출결 위험</a:t>
            </a:r>
            <a:endParaRPr lang="en-US" altLang="ko-KR" sz="2600" dirty="0" smtClean="0">
              <a:solidFill>
                <a:schemeClr val="bg1">
                  <a:lumMod val="65000"/>
                </a:schemeClr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marL="0" lvl="1" indent="0">
              <a:lnSpc>
                <a:spcPct val="120000"/>
              </a:lnSpc>
              <a:buNone/>
            </a:pP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교육생이 </a:t>
            </a:r>
            <a:r>
              <a:rPr lang="ko-KR" altLang="en-US" sz="2600" dirty="0" err="1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입퇴실</a:t>
            </a: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클릭을 잊을 가능성 존재</a:t>
            </a:r>
            <a:endParaRPr lang="en-US" altLang="ko-KR" sz="2600" dirty="0" smtClean="0">
              <a:solidFill>
                <a:schemeClr val="bg1">
                  <a:lumMod val="65000"/>
                </a:schemeClr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marL="0" lvl="1" indent="0">
              <a:lnSpc>
                <a:spcPct val="120000"/>
              </a:lnSpc>
              <a:buNone/>
            </a:pP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클릭 누락으로 인한 소명으로 </a:t>
            </a:r>
            <a:r>
              <a:rPr lang="ko-KR" altLang="en-US" sz="2600" dirty="0" err="1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운영프로</a:t>
            </a: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업무 과중</a:t>
            </a:r>
            <a:endParaRPr lang="en-US" altLang="ko-KR" sz="2600" dirty="0" smtClean="0">
              <a:solidFill>
                <a:schemeClr val="bg1">
                  <a:lumMod val="65000"/>
                </a:schemeClr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marL="0" lvl="1" indent="0">
              <a:lnSpc>
                <a:spcPct val="120000"/>
              </a:lnSpc>
              <a:buNone/>
            </a:pPr>
            <a:r>
              <a:rPr lang="ko-KR" altLang="en-US" sz="2600" dirty="0" err="1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운영프로의</a:t>
            </a: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지각 </a:t>
            </a:r>
            <a:r>
              <a:rPr lang="ko-KR" altLang="en-US" sz="2600" dirty="0" err="1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위험자</a:t>
            </a: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파악 어려움</a:t>
            </a:r>
            <a:endParaRPr lang="en-US" altLang="ko-KR" sz="2600" dirty="0" smtClean="0">
              <a:solidFill>
                <a:schemeClr val="bg1">
                  <a:lumMod val="65000"/>
                </a:schemeClr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2769326" y="3274423"/>
            <a:ext cx="8584476" cy="307412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30000"/>
              </a:lnSpc>
              <a:spcBef>
                <a:spcPts val="0"/>
              </a:spcBef>
              <a:buNone/>
            </a:pPr>
            <a:r>
              <a:rPr lang="ko-KR" altLang="en-US" sz="3200" dirty="0" smtClean="0">
                <a:solidFill>
                  <a:schemeClr val="bg1">
                    <a:lumMod val="65000"/>
                  </a:schemeClr>
                </a:solidFill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「</a:t>
            </a:r>
            <a:r>
              <a:rPr lang="en-US" altLang="ko-KR" sz="3200" dirty="0" smtClean="0"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HI</a:t>
            </a:r>
            <a:r>
              <a:rPr lang="en-US" altLang="ko-KR" sz="3200" dirty="0" smtClean="0">
                <a:solidFill>
                  <a:schemeClr val="bg1">
                    <a:lumMod val="65000"/>
                  </a:schemeClr>
                </a:solidFill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SSAFY</a:t>
            </a:r>
            <a:r>
              <a:rPr lang="ko-KR" altLang="en-US" sz="3200" dirty="0" smtClean="0">
                <a:solidFill>
                  <a:schemeClr val="bg1">
                    <a:lumMod val="65000"/>
                  </a:schemeClr>
                </a:solidFill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」</a:t>
            </a:r>
            <a:r>
              <a:rPr lang="en-US" altLang="ko-KR" sz="3200" dirty="0" smtClean="0">
                <a:solidFill>
                  <a:schemeClr val="bg1">
                    <a:lumMod val="65000"/>
                  </a:schemeClr>
                </a:solidFill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 </a:t>
            </a:r>
            <a:r>
              <a:rPr lang="ko-KR" altLang="en-US" sz="3200" dirty="0" smtClean="0">
                <a:solidFill>
                  <a:schemeClr val="bg1">
                    <a:lumMod val="65000"/>
                  </a:schemeClr>
                </a:solidFill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의 장점</a:t>
            </a:r>
            <a:endParaRPr lang="en-US" altLang="ko-KR" sz="3200" dirty="0" smtClean="0">
              <a:solidFill>
                <a:schemeClr val="bg1">
                  <a:lumMod val="65000"/>
                </a:schemeClr>
              </a:solidFill>
              <a:latin typeface="나눔스퀘어 ExtraBold" panose="020B0600000101010101" pitchFamily="34" charset="-127"/>
              <a:ea typeface="나눔스퀘어 ExtraBold" panose="020B0600000101010101" pitchFamily="34" charset="-127"/>
            </a:endParaRPr>
          </a:p>
          <a:p>
            <a:pPr marL="0" lvl="1" indent="0" algn="r">
              <a:lnSpc>
                <a:spcPct val="130000"/>
              </a:lnSpc>
              <a:spcBef>
                <a:spcPts val="0"/>
              </a:spcBef>
              <a:buNone/>
            </a:pP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간편한 얼굴 인식으로 </a:t>
            </a:r>
            <a:r>
              <a:rPr lang="ko-KR" altLang="en-US" sz="2600" dirty="0" err="1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부정출결</a:t>
            </a: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예방</a:t>
            </a:r>
            <a:endParaRPr lang="en-US" altLang="ko-KR" sz="2600" dirty="0" smtClean="0">
              <a:solidFill>
                <a:schemeClr val="bg1">
                  <a:lumMod val="65000"/>
                </a:schemeClr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marL="0" lvl="1" indent="0" algn="r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* </a:t>
            </a:r>
            <a:r>
              <a:rPr lang="ko-KR" altLang="en-US" sz="18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특정 위치</a:t>
            </a:r>
            <a:r>
              <a:rPr lang="en-US" altLang="ko-KR" sz="18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(</a:t>
            </a:r>
            <a:r>
              <a:rPr lang="ko-KR" altLang="en-US" sz="18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로비 등</a:t>
            </a:r>
            <a:r>
              <a:rPr lang="en-US" altLang="ko-KR" sz="18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)</a:t>
            </a:r>
            <a:r>
              <a:rPr lang="ko-KR" altLang="en-US" sz="18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에 설치하여 자동으로 얼굴 인식</a:t>
            </a:r>
            <a:endParaRPr lang="en-US" altLang="ko-KR" sz="1800" dirty="0" smtClean="0">
              <a:solidFill>
                <a:schemeClr val="bg1">
                  <a:lumMod val="65000"/>
                </a:schemeClr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marL="0" lvl="2" indent="0" algn="r">
              <a:lnSpc>
                <a:spcPct val="130000"/>
              </a:lnSpc>
              <a:spcBef>
                <a:spcPts val="0"/>
              </a:spcBef>
              <a:buNone/>
            </a:pP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교육생의 출결 버튼 클릭 누락 발생 가능성 최소화</a:t>
            </a:r>
            <a:endParaRPr lang="en-US" altLang="ko-KR" sz="2600" dirty="0" smtClean="0">
              <a:solidFill>
                <a:schemeClr val="bg1">
                  <a:lumMod val="65000"/>
                </a:schemeClr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marL="0" lvl="3" indent="0" algn="r">
              <a:lnSpc>
                <a:spcPct val="130000"/>
              </a:lnSpc>
              <a:spcBef>
                <a:spcPts val="0"/>
              </a:spcBef>
              <a:buNone/>
            </a:pP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소명 발생 최소화로 </a:t>
            </a:r>
            <a:r>
              <a:rPr lang="ko-KR" altLang="en-US" sz="2600" dirty="0" err="1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운영프로의</a:t>
            </a: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관련 업무 경감</a:t>
            </a:r>
            <a:endParaRPr lang="en-US" altLang="ko-KR" sz="2600" dirty="0" smtClean="0">
              <a:solidFill>
                <a:schemeClr val="bg1">
                  <a:lumMod val="65000"/>
                </a:schemeClr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marL="0" lvl="4" indent="0" algn="r">
              <a:lnSpc>
                <a:spcPct val="130000"/>
              </a:lnSpc>
              <a:spcBef>
                <a:spcPts val="0"/>
              </a:spcBef>
              <a:buNone/>
            </a:pP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개인별 평균 </a:t>
            </a:r>
            <a:r>
              <a:rPr lang="ko-KR" altLang="en-US" sz="2600" dirty="0" err="1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입퇴실</a:t>
            </a: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시간 확인으로 지각 </a:t>
            </a:r>
            <a:r>
              <a:rPr lang="ko-KR" altLang="en-US" sz="2600" dirty="0" err="1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위험자</a:t>
            </a: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파악 가능</a:t>
            </a:r>
            <a:endParaRPr lang="en-US" altLang="ko-KR" sz="2600" dirty="0" smtClean="0">
              <a:solidFill>
                <a:schemeClr val="bg1">
                  <a:lumMod val="65000"/>
                </a:schemeClr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6385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365125"/>
            <a:ext cx="8175171" cy="372790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ko-KR" altLang="en-US" sz="3200" dirty="0" smtClean="0">
                <a:solidFill>
                  <a:schemeClr val="bg1"/>
                </a:solidFill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기존 방식의 단점</a:t>
            </a:r>
            <a:endParaRPr lang="en-US" altLang="ko-KR" sz="3200" dirty="0" smtClean="0">
              <a:solidFill>
                <a:schemeClr val="bg1"/>
              </a:solidFill>
              <a:latin typeface="나눔스퀘어 ExtraBold" panose="020B0600000101010101" pitchFamily="34" charset="-127"/>
              <a:ea typeface="나눔스퀘어 ExtraBold" panose="020B0600000101010101" pitchFamily="34" charset="-127"/>
            </a:endParaRPr>
          </a:p>
          <a:p>
            <a:pPr marL="0" lvl="1" indent="0">
              <a:lnSpc>
                <a:spcPct val="120000"/>
              </a:lnSpc>
              <a:buNone/>
            </a:pPr>
            <a:r>
              <a:rPr lang="ko-KR" altLang="en-US" sz="26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누구든지 </a:t>
            </a:r>
            <a:r>
              <a:rPr lang="en-US" altLang="ko-KR" sz="26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ID, PW </a:t>
            </a:r>
            <a:r>
              <a:rPr lang="ko-KR" altLang="en-US" sz="26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알면 체계 로그인 가능하여</a:t>
            </a:r>
            <a:r>
              <a:rPr lang="en-US" altLang="ko-KR" sz="26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</a:t>
            </a:r>
            <a:r>
              <a:rPr lang="ko-KR" altLang="en-US" sz="26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부정 출결 위험</a:t>
            </a:r>
            <a:endParaRPr lang="en-US" altLang="ko-KR" sz="2600" dirty="0" smtClean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marL="0" lvl="1" indent="0">
              <a:lnSpc>
                <a:spcPct val="120000"/>
              </a:lnSpc>
              <a:buNone/>
            </a:pPr>
            <a:r>
              <a:rPr lang="ko-KR" altLang="en-US" sz="26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교육생이 </a:t>
            </a:r>
            <a:r>
              <a:rPr lang="ko-KR" altLang="en-US" sz="2600" dirty="0" err="1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입퇴실</a:t>
            </a:r>
            <a:r>
              <a:rPr lang="ko-KR" altLang="en-US" sz="26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클릭을 잊을 가능성 존재</a:t>
            </a:r>
            <a:endParaRPr lang="en-US" altLang="ko-KR" sz="2600" dirty="0" smtClean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marL="0" lvl="1" indent="0">
              <a:lnSpc>
                <a:spcPct val="120000"/>
              </a:lnSpc>
              <a:buNone/>
            </a:pPr>
            <a:r>
              <a:rPr lang="ko-KR" altLang="en-US" sz="26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클릭 누락으로 인한 소명으로 </a:t>
            </a:r>
            <a:r>
              <a:rPr lang="ko-KR" altLang="en-US" sz="2600" dirty="0" err="1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운영프로</a:t>
            </a:r>
            <a:r>
              <a:rPr lang="ko-KR" altLang="en-US" sz="26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업무 과중</a:t>
            </a:r>
            <a:endParaRPr lang="en-US" altLang="ko-KR" sz="2600" dirty="0" smtClean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marL="0" lvl="1" indent="0">
              <a:lnSpc>
                <a:spcPct val="120000"/>
              </a:lnSpc>
              <a:buNone/>
            </a:pPr>
            <a:r>
              <a:rPr lang="ko-KR" altLang="en-US" sz="2600" dirty="0" err="1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운영프로의</a:t>
            </a:r>
            <a:r>
              <a:rPr lang="ko-KR" altLang="en-US" sz="26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지각 </a:t>
            </a:r>
            <a:r>
              <a:rPr lang="ko-KR" altLang="en-US" sz="2600" dirty="0" err="1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위험자</a:t>
            </a:r>
            <a:r>
              <a:rPr lang="ko-KR" altLang="en-US" sz="26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파악 어려움</a:t>
            </a:r>
            <a:endParaRPr lang="en-US" altLang="ko-KR" sz="2600" dirty="0" smtClean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2769326" y="3274423"/>
            <a:ext cx="8584476" cy="307412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30000"/>
              </a:lnSpc>
              <a:spcBef>
                <a:spcPts val="0"/>
              </a:spcBef>
              <a:buNone/>
            </a:pPr>
            <a:r>
              <a:rPr lang="ko-KR" altLang="en-US" sz="3200" dirty="0" smtClean="0">
                <a:solidFill>
                  <a:schemeClr val="bg1">
                    <a:lumMod val="65000"/>
                  </a:schemeClr>
                </a:solidFill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「</a:t>
            </a:r>
            <a:r>
              <a:rPr lang="en-US" altLang="ko-KR" sz="3200" dirty="0" smtClean="0"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HI</a:t>
            </a:r>
            <a:r>
              <a:rPr lang="en-US" altLang="ko-KR" sz="3200" dirty="0" smtClean="0">
                <a:solidFill>
                  <a:schemeClr val="bg1">
                    <a:lumMod val="65000"/>
                  </a:schemeClr>
                </a:solidFill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SSAFY</a:t>
            </a:r>
            <a:r>
              <a:rPr lang="ko-KR" altLang="en-US" sz="3200" dirty="0" smtClean="0">
                <a:solidFill>
                  <a:schemeClr val="bg1">
                    <a:lumMod val="65000"/>
                  </a:schemeClr>
                </a:solidFill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」</a:t>
            </a:r>
            <a:r>
              <a:rPr lang="en-US" altLang="ko-KR" sz="3200" dirty="0" smtClean="0">
                <a:solidFill>
                  <a:schemeClr val="bg1">
                    <a:lumMod val="65000"/>
                  </a:schemeClr>
                </a:solidFill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 </a:t>
            </a:r>
            <a:r>
              <a:rPr lang="ko-KR" altLang="en-US" sz="3200" dirty="0" smtClean="0">
                <a:solidFill>
                  <a:schemeClr val="bg1">
                    <a:lumMod val="65000"/>
                  </a:schemeClr>
                </a:solidFill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의 장점</a:t>
            </a:r>
            <a:endParaRPr lang="en-US" altLang="ko-KR" sz="3200" dirty="0" smtClean="0">
              <a:solidFill>
                <a:schemeClr val="bg1">
                  <a:lumMod val="65000"/>
                </a:schemeClr>
              </a:solidFill>
              <a:latin typeface="나눔스퀘어 ExtraBold" panose="020B0600000101010101" pitchFamily="34" charset="-127"/>
              <a:ea typeface="나눔스퀘어 ExtraBold" panose="020B0600000101010101" pitchFamily="34" charset="-127"/>
            </a:endParaRPr>
          </a:p>
          <a:p>
            <a:pPr marL="0" lvl="1" indent="0" algn="r">
              <a:lnSpc>
                <a:spcPct val="130000"/>
              </a:lnSpc>
              <a:spcBef>
                <a:spcPts val="0"/>
              </a:spcBef>
              <a:buNone/>
            </a:pP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간편한 얼굴 인식으로 </a:t>
            </a:r>
            <a:r>
              <a:rPr lang="ko-KR" altLang="en-US" sz="2600" dirty="0" err="1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부정출결</a:t>
            </a: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예방</a:t>
            </a:r>
            <a:endParaRPr lang="en-US" altLang="ko-KR" sz="2600" dirty="0" smtClean="0">
              <a:solidFill>
                <a:schemeClr val="bg1">
                  <a:lumMod val="65000"/>
                </a:schemeClr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marL="0" lvl="1" indent="0" algn="r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* </a:t>
            </a:r>
            <a:r>
              <a:rPr lang="ko-KR" altLang="en-US" sz="18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특정 위치</a:t>
            </a:r>
            <a:r>
              <a:rPr lang="en-US" altLang="ko-KR" sz="18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(</a:t>
            </a:r>
            <a:r>
              <a:rPr lang="ko-KR" altLang="en-US" sz="18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로비 등</a:t>
            </a:r>
            <a:r>
              <a:rPr lang="en-US" altLang="ko-KR" sz="18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)</a:t>
            </a:r>
            <a:r>
              <a:rPr lang="ko-KR" altLang="en-US" sz="18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에 설치하여 자동으로 얼굴 인식</a:t>
            </a:r>
            <a:endParaRPr lang="en-US" altLang="ko-KR" sz="1800" dirty="0" smtClean="0">
              <a:solidFill>
                <a:schemeClr val="bg1">
                  <a:lumMod val="65000"/>
                </a:schemeClr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marL="0" lvl="2" indent="0" algn="r">
              <a:lnSpc>
                <a:spcPct val="130000"/>
              </a:lnSpc>
              <a:spcBef>
                <a:spcPts val="0"/>
              </a:spcBef>
              <a:buNone/>
            </a:pP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교육생의 출결 버튼 클릭 누락 발생 가능성 최소화</a:t>
            </a:r>
            <a:endParaRPr lang="en-US" altLang="ko-KR" sz="2600" dirty="0" smtClean="0">
              <a:solidFill>
                <a:schemeClr val="bg1">
                  <a:lumMod val="65000"/>
                </a:schemeClr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marL="0" lvl="3" indent="0" algn="r">
              <a:lnSpc>
                <a:spcPct val="130000"/>
              </a:lnSpc>
              <a:spcBef>
                <a:spcPts val="0"/>
              </a:spcBef>
              <a:buNone/>
            </a:pP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소명 발생 최소화로 </a:t>
            </a:r>
            <a:r>
              <a:rPr lang="ko-KR" altLang="en-US" sz="2600" dirty="0" err="1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운영프로의</a:t>
            </a: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관련 업무 경감</a:t>
            </a:r>
            <a:endParaRPr lang="en-US" altLang="ko-KR" sz="2600" dirty="0" smtClean="0">
              <a:solidFill>
                <a:schemeClr val="bg1">
                  <a:lumMod val="65000"/>
                </a:schemeClr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marL="0" lvl="4" indent="0" algn="r">
              <a:lnSpc>
                <a:spcPct val="130000"/>
              </a:lnSpc>
              <a:spcBef>
                <a:spcPts val="0"/>
              </a:spcBef>
              <a:buNone/>
            </a:pP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개인별 평균 </a:t>
            </a:r>
            <a:r>
              <a:rPr lang="ko-KR" altLang="en-US" sz="2600" dirty="0" err="1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입퇴실</a:t>
            </a: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시간 확인으로 지각 </a:t>
            </a:r>
            <a:r>
              <a:rPr lang="ko-KR" altLang="en-US" sz="2600" dirty="0" err="1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위험자</a:t>
            </a: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파악 가능</a:t>
            </a:r>
            <a:endParaRPr lang="en-US" altLang="ko-KR" sz="2600" dirty="0" smtClean="0">
              <a:solidFill>
                <a:schemeClr val="bg1">
                  <a:lumMod val="65000"/>
                </a:schemeClr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2985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365125"/>
            <a:ext cx="8175171" cy="372790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ko-KR" altLang="en-US" sz="3200" dirty="0" smtClean="0">
                <a:solidFill>
                  <a:schemeClr val="bg1">
                    <a:lumMod val="65000"/>
                  </a:schemeClr>
                </a:solidFill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기존 방식의 단점</a:t>
            </a:r>
            <a:endParaRPr lang="en-US" altLang="ko-KR" sz="3200" dirty="0" smtClean="0">
              <a:solidFill>
                <a:schemeClr val="bg1">
                  <a:lumMod val="65000"/>
                </a:schemeClr>
              </a:solidFill>
              <a:latin typeface="나눔스퀘어 ExtraBold" panose="020B0600000101010101" pitchFamily="34" charset="-127"/>
              <a:ea typeface="나눔스퀘어 ExtraBold" panose="020B0600000101010101" pitchFamily="34" charset="-127"/>
            </a:endParaRPr>
          </a:p>
          <a:p>
            <a:pPr marL="0" lvl="1" indent="0">
              <a:lnSpc>
                <a:spcPct val="120000"/>
              </a:lnSpc>
              <a:buNone/>
            </a:pP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누구든지 </a:t>
            </a:r>
            <a:r>
              <a:rPr lang="en-US" altLang="ko-KR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ID, PW </a:t>
            </a: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알면 체계 로그인 가능하여</a:t>
            </a:r>
            <a:r>
              <a:rPr lang="en-US" altLang="ko-KR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</a:t>
            </a: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부정 출결 위험</a:t>
            </a:r>
            <a:endParaRPr lang="en-US" altLang="ko-KR" sz="2600" dirty="0" smtClean="0">
              <a:solidFill>
                <a:schemeClr val="bg1">
                  <a:lumMod val="65000"/>
                </a:schemeClr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marL="0" lvl="1" indent="0">
              <a:lnSpc>
                <a:spcPct val="120000"/>
              </a:lnSpc>
              <a:buNone/>
            </a:pP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교육생이 </a:t>
            </a:r>
            <a:r>
              <a:rPr lang="ko-KR" altLang="en-US" sz="2600" dirty="0" err="1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입퇴실</a:t>
            </a: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클릭을 잊을 가능성 존재</a:t>
            </a:r>
            <a:endParaRPr lang="en-US" altLang="ko-KR" sz="2600" dirty="0" smtClean="0">
              <a:solidFill>
                <a:schemeClr val="bg1">
                  <a:lumMod val="65000"/>
                </a:schemeClr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marL="0" lvl="1" indent="0">
              <a:lnSpc>
                <a:spcPct val="120000"/>
              </a:lnSpc>
              <a:buNone/>
            </a:pP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클릭 누락으로 인한 소명으로 </a:t>
            </a:r>
            <a:r>
              <a:rPr lang="ko-KR" altLang="en-US" sz="2600" dirty="0" err="1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운영프로</a:t>
            </a: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업무 과중</a:t>
            </a:r>
            <a:endParaRPr lang="en-US" altLang="ko-KR" sz="2600" dirty="0" smtClean="0">
              <a:solidFill>
                <a:schemeClr val="bg1">
                  <a:lumMod val="65000"/>
                </a:schemeClr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marL="0" lvl="1" indent="0">
              <a:lnSpc>
                <a:spcPct val="120000"/>
              </a:lnSpc>
              <a:buNone/>
            </a:pPr>
            <a:r>
              <a:rPr lang="ko-KR" altLang="en-US" sz="2600" dirty="0" err="1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운영프로의</a:t>
            </a: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지각 </a:t>
            </a:r>
            <a:r>
              <a:rPr lang="ko-KR" altLang="en-US" sz="2600" dirty="0" err="1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위험자</a:t>
            </a:r>
            <a:r>
              <a:rPr lang="ko-KR" altLang="en-US" sz="2600" dirty="0" smtClean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파악 어려움</a:t>
            </a:r>
            <a:endParaRPr lang="en-US" altLang="ko-KR" sz="2600" dirty="0" smtClean="0">
              <a:solidFill>
                <a:schemeClr val="bg1">
                  <a:lumMod val="65000"/>
                </a:schemeClr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2769326" y="3274423"/>
            <a:ext cx="8584476" cy="307412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30000"/>
              </a:lnSpc>
              <a:spcBef>
                <a:spcPts val="0"/>
              </a:spcBef>
              <a:buNone/>
            </a:pPr>
            <a:r>
              <a:rPr lang="ko-KR" altLang="en-US" sz="3200" dirty="0" smtClean="0">
                <a:solidFill>
                  <a:schemeClr val="bg1"/>
                </a:solidFill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「</a:t>
            </a:r>
            <a:r>
              <a:rPr lang="en-US" altLang="ko-KR" sz="3200" dirty="0" smtClean="0"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HI</a:t>
            </a:r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SSAFY</a:t>
            </a:r>
            <a:r>
              <a:rPr lang="ko-KR" altLang="en-US" sz="3200" dirty="0" smtClean="0">
                <a:solidFill>
                  <a:schemeClr val="bg1"/>
                </a:solidFill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」</a:t>
            </a:r>
            <a:r>
              <a:rPr lang="en-US" altLang="ko-KR" sz="3200" dirty="0" smtClean="0">
                <a:solidFill>
                  <a:schemeClr val="bg1"/>
                </a:solidFill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 </a:t>
            </a:r>
            <a:r>
              <a:rPr lang="ko-KR" altLang="en-US" sz="3200" dirty="0" smtClean="0">
                <a:solidFill>
                  <a:schemeClr val="bg1"/>
                </a:solidFill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의 장점</a:t>
            </a:r>
            <a:endParaRPr lang="en-US" altLang="ko-KR" sz="3200" dirty="0" smtClean="0">
              <a:solidFill>
                <a:schemeClr val="bg1"/>
              </a:solidFill>
              <a:latin typeface="나눔스퀘어 ExtraBold" panose="020B0600000101010101" pitchFamily="34" charset="-127"/>
              <a:ea typeface="나눔스퀘어 ExtraBold" panose="020B0600000101010101" pitchFamily="34" charset="-127"/>
            </a:endParaRPr>
          </a:p>
          <a:p>
            <a:pPr marL="0" lvl="1" indent="0" algn="r">
              <a:lnSpc>
                <a:spcPct val="130000"/>
              </a:lnSpc>
              <a:spcBef>
                <a:spcPts val="0"/>
              </a:spcBef>
              <a:buNone/>
            </a:pPr>
            <a:r>
              <a:rPr lang="ko-KR" altLang="en-US" sz="26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간편한 얼굴 인식으로 </a:t>
            </a:r>
            <a:r>
              <a:rPr lang="ko-KR" altLang="en-US" sz="2600" dirty="0" err="1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부정출결</a:t>
            </a:r>
            <a:r>
              <a:rPr lang="ko-KR" altLang="en-US" sz="26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예방</a:t>
            </a:r>
            <a:endParaRPr lang="en-US" altLang="ko-KR" sz="2600" dirty="0" smtClean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marL="0" lvl="1" indent="0" algn="r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ko-KR" sz="18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* </a:t>
            </a:r>
            <a:r>
              <a:rPr lang="ko-KR" altLang="en-US" sz="18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특정 위치</a:t>
            </a:r>
            <a:r>
              <a:rPr lang="en-US" altLang="ko-KR" sz="18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(</a:t>
            </a:r>
            <a:r>
              <a:rPr lang="ko-KR" altLang="en-US" sz="18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로비 등</a:t>
            </a:r>
            <a:r>
              <a:rPr lang="en-US" altLang="ko-KR" sz="18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)</a:t>
            </a:r>
            <a:r>
              <a:rPr lang="ko-KR" altLang="en-US" sz="18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에 설치하여 자동으로 얼굴 인식</a:t>
            </a:r>
            <a:endParaRPr lang="en-US" altLang="ko-KR" sz="1800" dirty="0" smtClean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marL="0" lvl="2" indent="0" algn="r">
              <a:lnSpc>
                <a:spcPct val="130000"/>
              </a:lnSpc>
              <a:spcBef>
                <a:spcPts val="0"/>
              </a:spcBef>
              <a:buNone/>
            </a:pPr>
            <a:r>
              <a:rPr lang="ko-KR" altLang="en-US" sz="26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교육생의 출결 버튼 클릭 누락 발생 가능성 최소화</a:t>
            </a:r>
            <a:endParaRPr lang="en-US" altLang="ko-KR" sz="2600" dirty="0" smtClean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marL="0" lvl="3" indent="0" algn="r">
              <a:lnSpc>
                <a:spcPct val="130000"/>
              </a:lnSpc>
              <a:spcBef>
                <a:spcPts val="0"/>
              </a:spcBef>
              <a:buNone/>
            </a:pPr>
            <a:r>
              <a:rPr lang="ko-KR" altLang="en-US" sz="26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소명 발생 최소화로 </a:t>
            </a:r>
            <a:r>
              <a:rPr lang="ko-KR" altLang="en-US" sz="2600" dirty="0" err="1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운영프로의</a:t>
            </a:r>
            <a:r>
              <a:rPr lang="ko-KR" altLang="en-US" sz="26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관련 업무 경감</a:t>
            </a:r>
            <a:endParaRPr lang="en-US" altLang="ko-KR" sz="2600" dirty="0" smtClean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  <a:p>
            <a:pPr marL="0" lvl="4" indent="0" algn="r">
              <a:lnSpc>
                <a:spcPct val="130000"/>
              </a:lnSpc>
              <a:spcBef>
                <a:spcPts val="0"/>
              </a:spcBef>
              <a:buNone/>
            </a:pPr>
            <a:r>
              <a:rPr lang="ko-KR" altLang="en-US" sz="26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개인별 평균 </a:t>
            </a:r>
            <a:r>
              <a:rPr lang="ko-KR" altLang="en-US" sz="2600" dirty="0" err="1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입퇴실</a:t>
            </a:r>
            <a:r>
              <a:rPr lang="ko-KR" altLang="en-US" sz="26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시간 확인으로 지각 </a:t>
            </a:r>
            <a:r>
              <a:rPr lang="ko-KR" altLang="en-US" sz="2600" dirty="0" err="1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위험자</a:t>
            </a:r>
            <a:r>
              <a:rPr lang="ko-KR" altLang="en-US" sz="2600" dirty="0" smtClean="0">
                <a:solidFill>
                  <a:schemeClr val="bg1"/>
                </a:solidFill>
                <a:latin typeface="나눔스퀘어" panose="020B0600000101010101" pitchFamily="34" charset="-127"/>
                <a:ea typeface="나눔스퀘어" panose="020B0600000101010101" pitchFamily="34" charset="-127"/>
              </a:rPr>
              <a:t> 파악 가능</a:t>
            </a:r>
            <a:endParaRPr lang="en-US" altLang="ko-KR" sz="2600" dirty="0" smtClean="0">
              <a:solidFill>
                <a:schemeClr val="bg1"/>
              </a:solidFill>
              <a:latin typeface="나눔스퀘어" panose="020B0600000101010101" pitchFamily="34" charset="-127"/>
              <a:ea typeface="나눔스퀘어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3785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3094</TotalTime>
  <Words>1307</Words>
  <Application>Microsoft Office PowerPoint</Application>
  <PresentationFormat>와이드스크린</PresentationFormat>
  <Paragraphs>306</Paragraphs>
  <Slides>25</Slides>
  <Notes>25</Notes>
  <HiddenSlides>0</HiddenSlides>
  <MMClips>1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6" baseType="lpstr">
      <vt:lpstr>나눔손글씨 펜</vt:lpstr>
      <vt:lpstr>나눔스퀘어</vt:lpstr>
      <vt:lpstr>나눔스퀘어 Bold</vt:lpstr>
      <vt:lpstr>나눔스퀘어 ExtraBold</vt:lpstr>
      <vt:lpstr>나눔스퀘어 Light</vt:lpstr>
      <vt:lpstr>Arial</vt:lpstr>
      <vt:lpstr>Bahnschrift</vt:lpstr>
      <vt:lpstr>Helvetica</vt:lpstr>
      <vt:lpstr>Wingdings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 </vt:lpstr>
      <vt:lpstr>PowerPoint 프레젠테이션</vt:lpstr>
      <vt:lpstr>PowerPoint 프레젠테이션</vt:lpstr>
      <vt:lpstr>PowerPoint 프레젠테이션</vt:lpstr>
      <vt:lpstr>시 연</vt:lpstr>
      <vt:lpstr>시연 영상(짧게)</vt:lpstr>
      <vt:lpstr>How to use?</vt:lpstr>
      <vt:lpstr>PowerPoint 프레젠테이션</vt:lpstr>
      <vt:lpstr>세부 페이지 소개</vt:lpstr>
      <vt:lpstr>PowerPoint 프레젠테이션</vt:lpstr>
      <vt:lpstr>PowerPoint 프레젠테이션</vt:lpstr>
      <vt:lpstr>PowerPoint 프레젠테이션</vt:lpstr>
      <vt:lpstr>세부 페이지 소개</vt:lpstr>
      <vt:lpstr>세부 페이지 소개</vt:lpstr>
      <vt:lpstr>세부 페이지 소개</vt:lpstr>
      <vt:lpstr>세부 페이지 소개</vt:lpstr>
      <vt:lpstr>사용한 것들</vt:lpstr>
      <vt:lpstr>PowerPoint 프레젠테이션</vt:lpstr>
      <vt:lpstr>Meet 5학년 1반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이길현</dc:creator>
  <cp:lastModifiedBy>multicampus</cp:lastModifiedBy>
  <cp:revision>245</cp:revision>
  <dcterms:created xsi:type="dcterms:W3CDTF">2020-04-24T13:00:45Z</dcterms:created>
  <dcterms:modified xsi:type="dcterms:W3CDTF">2020-04-30T16:13:24Z</dcterms:modified>
</cp:coreProperties>
</file>